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939" r:id="rId2"/>
    <p:sldId id="944" r:id="rId3"/>
    <p:sldId id="1020" r:id="rId4"/>
    <p:sldId id="1038" r:id="rId5"/>
    <p:sldId id="1030" r:id="rId6"/>
    <p:sldId id="1028" r:id="rId7"/>
    <p:sldId id="1039" r:id="rId8"/>
    <p:sldId id="1040" r:id="rId9"/>
    <p:sldId id="1048" r:id="rId10"/>
    <p:sldId id="940" r:id="rId11"/>
    <p:sldId id="1043" r:id="rId12"/>
    <p:sldId id="1047" r:id="rId13"/>
    <p:sldId id="1046" r:id="rId14"/>
    <p:sldId id="1049" r:id="rId15"/>
    <p:sldId id="1050" r:id="rId16"/>
    <p:sldId id="1059" r:id="rId17"/>
    <p:sldId id="1067" r:id="rId18"/>
    <p:sldId id="1061" r:id="rId19"/>
    <p:sldId id="1060" r:id="rId20"/>
    <p:sldId id="1052" r:id="rId21"/>
    <p:sldId id="1058" r:id="rId22"/>
    <p:sldId id="1053" r:id="rId23"/>
    <p:sldId id="1054" r:id="rId24"/>
    <p:sldId id="1055" r:id="rId25"/>
    <p:sldId id="1056" r:id="rId26"/>
    <p:sldId id="1057" r:id="rId27"/>
    <p:sldId id="1062" r:id="rId28"/>
    <p:sldId id="1064" r:id="rId29"/>
    <p:sldId id="1063" r:id="rId30"/>
    <p:sldId id="1066" r:id="rId31"/>
    <p:sldId id="1045"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A938E"/>
    <a:srgbClr val="9CCBFE"/>
    <a:srgbClr val="B2D6FE"/>
    <a:srgbClr val="A2CDD2"/>
    <a:srgbClr val="7AB8BF"/>
    <a:srgbClr val="5C92CF"/>
    <a:srgbClr val="F7443D"/>
    <a:srgbClr val="82BDFE"/>
    <a:srgbClr val="AFD5D9"/>
    <a:srgbClr val="ED7D3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88" autoAdjust="0"/>
    <p:restoredTop sz="90620" autoAdjust="0"/>
  </p:normalViewPr>
  <p:slideViewPr>
    <p:cSldViewPr snapToGrid="0" showGuides="1">
      <p:cViewPr>
        <p:scale>
          <a:sx n="50" d="100"/>
          <a:sy n="50" d="100"/>
        </p:scale>
        <p:origin x="-522" y="-45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9E13E272-A017-45D1-BF50-E01C56DEC431}" type="datetimeFigureOut">
              <a:rPr lang="zh-CN" altLang="en-US" smtClean="0"/>
              <a:pPr/>
              <a:t>2019/7/8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1D5DD8BC-D6FC-4DC7-95EE-0B21F35818F6}" type="slidenum">
              <a:rPr lang="zh-CN" altLang="en-US" smtClean="0"/>
              <a:pPr/>
              <a:t>‹#›</a:t>
            </a:fld>
            <a:endParaRPr lang="zh-CN" altLang="en-US" dirty="0"/>
          </a:p>
        </p:txBody>
      </p:sp>
    </p:spTree>
    <p:extLst>
      <p:ext uri="{BB962C8B-B14F-4D97-AF65-F5344CB8AC3E}">
        <p14:creationId xmlns:p14="http://schemas.microsoft.com/office/powerpoint/2010/main" xmlns="" val="189525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a:t>
            </a:fld>
            <a:endParaRPr lang="zh-CN" altLang="en-US"/>
          </a:p>
        </p:txBody>
      </p:sp>
    </p:spTree>
    <p:extLst>
      <p:ext uri="{BB962C8B-B14F-4D97-AF65-F5344CB8AC3E}">
        <p14:creationId xmlns:p14="http://schemas.microsoft.com/office/powerpoint/2010/main" xmlns="" val="22410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13</a:t>
            </a:fld>
            <a:endParaRPr lang="zh-CN" altLang="en-US"/>
          </a:p>
        </p:txBody>
      </p:sp>
    </p:spTree>
    <p:extLst>
      <p:ext uri="{BB962C8B-B14F-4D97-AF65-F5344CB8AC3E}">
        <p14:creationId xmlns="" xmlns:p14="http://schemas.microsoft.com/office/powerpoint/2010/main" val="1700946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14</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15</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16</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17</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18</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19</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20</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21</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22</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23</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24</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Within each possible plate</a:t>
            </a:r>
            <a:r>
              <a:rPr lang="en-US" altLang="zh-CN" baseline="0" dirty="0" smtClean="0"/>
              <a:t> , suppose the longest list of potential matching chars is the actual list of chars</a:t>
            </a:r>
            <a:endParaRPr lang="zh-CN" altLang="en-US"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25</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26</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27</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28</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29</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30</a:t>
            </a:fld>
            <a:endParaRPr lang="zh-CN" altLang="en-US"/>
          </a:p>
        </p:txBody>
      </p:sp>
    </p:spTree>
    <p:extLst>
      <p:ext uri="{BB962C8B-B14F-4D97-AF65-F5344CB8AC3E}">
        <p14:creationId xmlns:p14="http://schemas.microsoft.com/office/powerpoint/2010/main" xmlns="" val="1579578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31</a:t>
            </a:fld>
            <a:endParaRPr lang="zh-CN" altLang="en-US"/>
          </a:p>
        </p:txBody>
      </p:sp>
    </p:spTree>
    <p:extLst>
      <p:ext uri="{BB962C8B-B14F-4D97-AF65-F5344CB8AC3E}">
        <p14:creationId xmlns="" xmlns:p14="http://schemas.microsoft.com/office/powerpoint/2010/main" val="2229849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3</a:t>
            </a:fld>
            <a:endParaRPr lang="zh-CN" altLang="en-US"/>
          </a:p>
        </p:txBody>
      </p:sp>
    </p:spTree>
    <p:extLst>
      <p:ext uri="{BB962C8B-B14F-4D97-AF65-F5344CB8AC3E}">
        <p14:creationId xmlns:p14="http://schemas.microsoft.com/office/powerpoint/2010/main" xmlns="" val="172150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4</a:t>
            </a:fld>
            <a:endParaRPr lang="zh-CN" altLang="en-US"/>
          </a:p>
        </p:txBody>
      </p:sp>
    </p:spTree>
    <p:extLst>
      <p:ext uri="{BB962C8B-B14F-4D97-AF65-F5344CB8AC3E}">
        <p14:creationId xmlns:p14="http://schemas.microsoft.com/office/powerpoint/2010/main" xmlns="" val="172150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5</a:t>
            </a:fld>
            <a:endParaRPr lang="zh-CN" altLang="en-US"/>
          </a:p>
        </p:txBody>
      </p:sp>
    </p:spTree>
    <p:extLst>
      <p:ext uri="{BB962C8B-B14F-4D97-AF65-F5344CB8AC3E}">
        <p14:creationId xmlns:p14="http://schemas.microsoft.com/office/powerpoint/2010/main" xmlns="" val="1316572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6</a:t>
            </a:fld>
            <a:endParaRPr lang="zh-CN" altLang="en-US"/>
          </a:p>
        </p:txBody>
      </p:sp>
    </p:spTree>
    <p:extLst>
      <p:ext uri="{BB962C8B-B14F-4D97-AF65-F5344CB8AC3E}">
        <p14:creationId xmlns:p14="http://schemas.microsoft.com/office/powerpoint/2010/main" xmlns="" val="523743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10</a:t>
            </a:fld>
            <a:endParaRPr lang="zh-CN" altLang="en-US"/>
          </a:p>
        </p:txBody>
      </p:sp>
    </p:spTree>
    <p:extLst>
      <p:ext uri="{BB962C8B-B14F-4D97-AF65-F5344CB8AC3E}">
        <p14:creationId xmlns:p14="http://schemas.microsoft.com/office/powerpoint/2010/main" xmlns="" val="1629990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11</a:t>
            </a:fld>
            <a:endParaRPr lang="zh-CN" altLang="en-US"/>
          </a:p>
        </p:txBody>
      </p:sp>
    </p:spTree>
    <p:extLst>
      <p:ext uri="{BB962C8B-B14F-4D97-AF65-F5344CB8AC3E}">
        <p14:creationId xmlns:p14="http://schemas.microsoft.com/office/powerpoint/2010/main" xmlns="" val="162999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pPr/>
              <a:t>12</a:t>
            </a:fld>
            <a:endParaRPr lang="zh-CN" altLang="en-US"/>
          </a:p>
        </p:txBody>
      </p:sp>
    </p:spTree>
    <p:extLst>
      <p:ext uri="{BB962C8B-B14F-4D97-AF65-F5344CB8AC3E}">
        <p14:creationId xmlns="" xmlns:p14="http://schemas.microsoft.com/office/powerpoint/2010/main" val="170094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60D3CD5-2856-4FBB-B945-A5AAD51A37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4BA84670-E173-4350-8DBA-0DDF41458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F306F2C9-6204-4CDC-8A7B-B1FF921C71A1}"/>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5" name="页脚占位符 4">
            <a:extLst>
              <a:ext uri="{FF2B5EF4-FFF2-40B4-BE49-F238E27FC236}">
                <a16:creationId xmlns:a16="http://schemas.microsoft.com/office/drawing/2014/main" xmlns="" id="{6C8487E7-FDBF-4D2A-8D5B-2D5A24551A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34F7A92-F3E2-4CAD-8740-9DB6CE3CDE28}"/>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3194488515"/>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2099A77-1441-4A90-949D-DB4972659A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2265DE50-21FD-4139-8B7B-24865738570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9B5924E-B103-452A-9096-C3D5CF13E4AD}"/>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5" name="页脚占位符 4">
            <a:extLst>
              <a:ext uri="{FF2B5EF4-FFF2-40B4-BE49-F238E27FC236}">
                <a16:creationId xmlns:a16="http://schemas.microsoft.com/office/drawing/2014/main" xmlns="" id="{6B71C771-13F6-47BF-8380-D7AD749E85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BF76AE8-3F8E-48ED-9684-5C8D8302D18A}"/>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3308580143"/>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D4DF8C08-8700-4D56-BE9A-3C9FC1EF3A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EA194EE-3132-498C-8989-2F2B0A58750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F68F920-4FD1-4537-BB6C-83DD0C023EEB}"/>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5" name="页脚占位符 4">
            <a:extLst>
              <a:ext uri="{FF2B5EF4-FFF2-40B4-BE49-F238E27FC236}">
                <a16:creationId xmlns:a16="http://schemas.microsoft.com/office/drawing/2014/main" xmlns="" id="{F13330DC-893A-4C0D-BFC0-545999F4C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CA8451E-E009-4858-91B8-768D838F6CA9}"/>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133814039"/>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DB30E8C-3688-4423-8BA1-9353733FB2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CEB5F798-345D-4161-8985-38F4EA392EC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894C21D3-701F-45BA-9941-27756E67D258}"/>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5" name="页脚占位符 4">
            <a:extLst>
              <a:ext uri="{FF2B5EF4-FFF2-40B4-BE49-F238E27FC236}">
                <a16:creationId xmlns:a16="http://schemas.microsoft.com/office/drawing/2014/main" xmlns="" id="{ACD6A84C-15C9-4808-89FB-ABC2261A69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0D8FA99-F91B-44D2-AF46-BEABD6CD8DFE}"/>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792108355"/>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7AA746F-767A-4EB6-9785-49809D5BC86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F03D88C4-1C31-4440-902B-C3CAECD19E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1B988CA2-A5F0-4BAA-BD04-493091F3A22A}"/>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5" name="页脚占位符 4">
            <a:extLst>
              <a:ext uri="{FF2B5EF4-FFF2-40B4-BE49-F238E27FC236}">
                <a16:creationId xmlns:a16="http://schemas.microsoft.com/office/drawing/2014/main" xmlns="" id="{772057D3-ED9B-4949-AB4F-5C22EBD9B4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523CFA0C-17FF-44A0-B95B-A0A42ECDF5E3}"/>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800844197"/>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A0253A2-7246-4000-BBE5-74CD6E9B07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CD9F10CC-A678-41FF-B910-5D8CBACD9D2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572FDB5E-1D8C-4777-8BAA-4E87A1C7049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7C5EEC61-1A6D-4106-8173-8EA768A446C8}"/>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6" name="页脚占位符 5">
            <a:extLst>
              <a:ext uri="{FF2B5EF4-FFF2-40B4-BE49-F238E27FC236}">
                <a16:creationId xmlns:a16="http://schemas.microsoft.com/office/drawing/2014/main" xmlns="" id="{847B5362-D05F-47BF-865F-06BFB93CD0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B0ED683-F6A8-486C-9335-EE0A711FB961}"/>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3572972735"/>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2AF0EAD-1DBF-4B90-A988-E59FB6DE012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9F823B2-199A-4F9B-90E5-AAE0DA4A7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698D05C2-C2A9-45AB-96FF-3741CB8999B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F4561BCF-7A13-4AAC-A2EF-D24AB1A13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EBA8D4A6-DAE7-46C1-AADC-36385DDAEAD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D5D1820A-BBFA-43AF-9F6B-98A097BA76CE}"/>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8" name="页脚占位符 7">
            <a:extLst>
              <a:ext uri="{FF2B5EF4-FFF2-40B4-BE49-F238E27FC236}">
                <a16:creationId xmlns:a16="http://schemas.microsoft.com/office/drawing/2014/main" xmlns="" id="{A23C08DB-1A4D-4916-8CF7-EFB651E429B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CC8DA110-1894-497F-92BB-F2006504B41D}"/>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2816887826"/>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7AD8AD-C1A3-4B59-B0F9-98C2DB5A488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172A0638-BD93-41A2-A95E-8F30223ADB38}"/>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4" name="页脚占位符 3">
            <a:extLst>
              <a:ext uri="{FF2B5EF4-FFF2-40B4-BE49-F238E27FC236}">
                <a16:creationId xmlns:a16="http://schemas.microsoft.com/office/drawing/2014/main" xmlns="" id="{22DAEA7A-1C9A-40B7-9051-96A559B493E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A109A3E8-54B0-4742-A3C3-7863BFEEF6B4}"/>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166705476"/>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740F0FBC-4A3E-451D-9DCF-F7A5E4BC677A}"/>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3" name="页脚占位符 2">
            <a:extLst>
              <a:ext uri="{FF2B5EF4-FFF2-40B4-BE49-F238E27FC236}">
                <a16:creationId xmlns:a16="http://schemas.microsoft.com/office/drawing/2014/main" xmlns="" id="{29570197-FA96-46EF-BBAF-BABAC0A0A6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410E03EA-6DCD-45FF-A2CD-07A7CBB2C69B}"/>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1195141208"/>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F3EA933-38FB-4E95-A113-EA50929237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8600D57B-7DD6-4130-B481-F645AB1C75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20CDC4E7-4C9A-480C-BE85-110253D00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9BAB418D-F73B-493E-98D8-07DCEB48FCC9}"/>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6" name="页脚占位符 5">
            <a:extLst>
              <a:ext uri="{FF2B5EF4-FFF2-40B4-BE49-F238E27FC236}">
                <a16:creationId xmlns:a16="http://schemas.microsoft.com/office/drawing/2014/main" xmlns="" id="{236F2EF3-2177-45FB-9E8E-B4F9EF2A26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9999E1A9-A17A-42D1-A6EE-256169024C32}"/>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1038233103"/>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60D1A9-6505-46B5-8FC4-5F2A960729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FB0A8384-EF42-49C7-8B72-47CAC940D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BF41794D-17D9-4743-AF97-AE0528BA9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9D3E264-E40A-4D58-96A1-82ECE62A5340}"/>
              </a:ext>
            </a:extLst>
          </p:cNvPr>
          <p:cNvSpPr>
            <a:spLocks noGrp="1"/>
          </p:cNvSpPr>
          <p:nvPr>
            <p:ph type="dt" sz="half" idx="10"/>
          </p:nvPr>
        </p:nvSpPr>
        <p:spPr/>
        <p:txBody>
          <a:bodyPr/>
          <a:lstStyle/>
          <a:p>
            <a:fld id="{EE8C1BB4-362A-4FA9-8DB1-67ED03367B5F}" type="datetimeFigureOut">
              <a:rPr lang="zh-CN" altLang="en-US" smtClean="0"/>
              <a:pPr/>
              <a:t>2019/7/8</a:t>
            </a:fld>
            <a:endParaRPr lang="zh-CN" altLang="en-US"/>
          </a:p>
        </p:txBody>
      </p:sp>
      <p:sp>
        <p:nvSpPr>
          <p:cNvPr id="6" name="页脚占位符 5">
            <a:extLst>
              <a:ext uri="{FF2B5EF4-FFF2-40B4-BE49-F238E27FC236}">
                <a16:creationId xmlns:a16="http://schemas.microsoft.com/office/drawing/2014/main" xmlns="" id="{E271EC6F-D819-4E4A-BA56-03A95BF982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058CC60-3B58-4FEF-BDDE-12351A8BF949}"/>
              </a:ext>
            </a:extLst>
          </p:cNvPr>
          <p:cNvSpPr>
            <a:spLocks noGrp="1"/>
          </p:cNvSpPr>
          <p:nvPr>
            <p:ph type="sldNum" sz="quarter" idx="12"/>
          </p:nvPr>
        </p:nvSpPr>
        <p:spPr/>
        <p:txBody>
          <a:body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xmlns="" val="2117135327"/>
      </p:ext>
    </p:extLst>
  </p:cSld>
  <p:clrMapOvr>
    <a:masterClrMapping/>
  </p:clrMapOvr>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043C670-1FE1-4AC4-990A-97B10D12B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557C0A71-7D3E-4B34-A627-8CDC308EC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63E601AC-2103-4D25-BF42-7089F74348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EE8C1BB4-362A-4FA9-8DB1-67ED03367B5F}" type="datetimeFigureOut">
              <a:rPr lang="zh-CN" altLang="en-US" smtClean="0"/>
              <a:pPr/>
              <a:t>2019/7/8</a:t>
            </a:fld>
            <a:endParaRPr lang="zh-CN" altLang="en-US" dirty="0"/>
          </a:p>
        </p:txBody>
      </p:sp>
      <p:sp>
        <p:nvSpPr>
          <p:cNvPr id="5" name="页脚占位符 4">
            <a:extLst>
              <a:ext uri="{FF2B5EF4-FFF2-40B4-BE49-F238E27FC236}">
                <a16:creationId xmlns:a16="http://schemas.microsoft.com/office/drawing/2014/main" xmlns="" id="{BA57B1BC-5512-4476-B28B-7AA7E05E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xmlns="" id="{8CA7CD38-6541-44CE-A201-EF6C1356E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FF8A68BC-99F0-46F7-8FC8-CC50DBF267E9}" type="slidenum">
              <a:rPr lang="zh-CN" altLang="en-US" smtClean="0"/>
              <a:pPr/>
              <a:t>‹#›</a:t>
            </a:fld>
            <a:endParaRPr lang="zh-CN" altLang="en-US" dirty="0"/>
          </a:p>
        </p:txBody>
      </p:sp>
    </p:spTree>
    <p:extLst>
      <p:ext uri="{BB962C8B-B14F-4D97-AF65-F5344CB8AC3E}">
        <p14:creationId xmlns:p14="http://schemas.microsoft.com/office/powerpoint/2010/main" xmlns="" val="2682818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xmlns="" Requires="p14">
      <p:transition spd="slow" p14:dur="2500" advClick="0" advTm="0">
        <p:checker/>
      </p:transition>
    </mc:Choice>
    <mc:Fallback>
      <p:transition spd="slow" advClick="0" advTm="0">
        <p:checker/>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p:cNvGrpSpPr/>
          <p:nvPr/>
        </p:nvGrpSpPr>
        <p:grpSpPr>
          <a:xfrm>
            <a:off x="442913" y="428624"/>
            <a:ext cx="11280774" cy="5962652"/>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sp>
        <p:nvSpPr>
          <p:cNvPr id="14" name="TextBox 3">
            <a:extLst>
              <a:ext uri="{FF2B5EF4-FFF2-40B4-BE49-F238E27FC236}">
                <a16:creationId xmlns:a16="http://schemas.microsoft.com/office/drawing/2014/main" xmlns="" id="{C428F51D-73A2-4EA4-986D-2C82A994E032}"/>
              </a:ext>
            </a:extLst>
          </p:cNvPr>
          <p:cNvSpPr txBox="1"/>
          <p:nvPr/>
        </p:nvSpPr>
        <p:spPr>
          <a:xfrm>
            <a:off x="1752164" y="3442542"/>
            <a:ext cx="9042400" cy="2308324"/>
          </a:xfrm>
          <a:prstGeom prst="rect">
            <a:avLst/>
          </a:prstGeom>
          <a:noFill/>
        </p:spPr>
        <p:txBody>
          <a:bodyPr wrap="square" rtlCol="0">
            <a:spAutoFit/>
          </a:bodyPr>
          <a:lstStyle/>
          <a:p>
            <a:pPr algn="ctr"/>
            <a:r>
              <a:rPr lang="en-ID" sz="2400" b="1" dirty="0" smtClean="0">
                <a:solidFill>
                  <a:schemeClr val="tx1">
                    <a:lumMod val="75000"/>
                    <a:lumOff val="25000"/>
                  </a:schemeClr>
                </a:solidFill>
                <a:latin typeface="Microsoft YaHei" pitchFamily="34" charset="-122"/>
                <a:ea typeface="Microsoft YaHei" pitchFamily="34" charset="-122"/>
              </a:rPr>
              <a:t>EVALUASI KINERJA MINI PC DENGAN ALGORITMA ALPR (AUTOMATIC LICENSE PLATE RECOGNITION)</a:t>
            </a:r>
            <a:br>
              <a:rPr lang="en-ID" sz="2400" b="1" dirty="0" smtClean="0">
                <a:solidFill>
                  <a:schemeClr val="tx1">
                    <a:lumMod val="75000"/>
                    <a:lumOff val="25000"/>
                  </a:schemeClr>
                </a:solidFill>
                <a:latin typeface="Microsoft YaHei" pitchFamily="34" charset="-122"/>
                <a:ea typeface="Microsoft YaHei" pitchFamily="34" charset="-122"/>
              </a:rPr>
            </a:br>
            <a:r>
              <a:rPr lang="en-ID" sz="2400" b="1" dirty="0" smtClean="0">
                <a:solidFill>
                  <a:schemeClr val="tx1">
                    <a:lumMod val="75000"/>
                    <a:lumOff val="25000"/>
                  </a:schemeClr>
                </a:solidFill>
                <a:latin typeface="Microsoft YaHei" pitchFamily="34" charset="-122"/>
                <a:ea typeface="Microsoft YaHei" pitchFamily="34" charset="-122"/>
              </a:rPr>
              <a:t>STUDI KASUS : OTOMATISASI PERHITUNGAN POTENSI PARKIR MALL SECARA REALTIME</a:t>
            </a:r>
            <a:br>
              <a:rPr lang="en-ID" sz="2400" b="1" dirty="0" smtClean="0">
                <a:solidFill>
                  <a:schemeClr val="tx1">
                    <a:lumMod val="75000"/>
                    <a:lumOff val="25000"/>
                  </a:schemeClr>
                </a:solidFill>
                <a:latin typeface="Microsoft YaHei" pitchFamily="34" charset="-122"/>
                <a:ea typeface="Microsoft YaHei" pitchFamily="34" charset="-122"/>
              </a:rPr>
            </a:br>
            <a:endParaRPr lang="en-US" sz="2400" b="1" dirty="0" smtClean="0">
              <a:solidFill>
                <a:schemeClr val="tx1">
                  <a:lumMod val="75000"/>
                  <a:lumOff val="25000"/>
                </a:schemeClr>
              </a:solidFill>
              <a:latin typeface="Microsoft YaHei" pitchFamily="34" charset="-122"/>
              <a:ea typeface="Microsoft YaHei" pitchFamily="34" charset="-122"/>
            </a:endParaRPr>
          </a:p>
          <a:p>
            <a:pPr algn="ctr"/>
            <a:endParaRPr lang="zh-CN" altLang="en-US" sz="2400" b="1" dirty="0">
              <a:solidFill>
                <a:schemeClr val="tx1">
                  <a:lumMod val="75000"/>
                  <a:lumOff val="25000"/>
                </a:schemeClr>
              </a:solidFill>
              <a:latin typeface="Microsoft YaHei" pitchFamily="34" charset="-122"/>
              <a:ea typeface="Microsoft YaHei" pitchFamily="34" charset="-122"/>
            </a:endParaRPr>
          </a:p>
        </p:txBody>
      </p:sp>
      <p:sp>
        <p:nvSpPr>
          <p:cNvPr id="29" name="矩形: 圆角 28">
            <a:extLst>
              <a:ext uri="{FF2B5EF4-FFF2-40B4-BE49-F238E27FC236}">
                <a16:creationId xmlns:a16="http://schemas.microsoft.com/office/drawing/2014/main" xmlns="" id="{FD170830-61B6-4689-A303-AE751E7ECF97}"/>
              </a:ext>
            </a:extLst>
          </p:cNvPr>
          <p:cNvSpPr/>
          <p:nvPr/>
        </p:nvSpPr>
        <p:spPr>
          <a:xfrm>
            <a:off x="2790518" y="5369854"/>
            <a:ext cx="3988676" cy="713436"/>
          </a:xfrm>
          <a:prstGeom prst="roundRect">
            <a:avLst>
              <a:gd name="adj" fmla="val 4651"/>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aseline="-25000" dirty="0">
              <a:latin typeface="Microsoft YaHei UI" panose="020B0503020204020204" pitchFamily="34" charset="-122"/>
              <a:ea typeface="Microsoft YaHei UI" panose="020B0503020204020204" pitchFamily="34" charset="-122"/>
            </a:endParaRPr>
          </a:p>
        </p:txBody>
      </p:sp>
      <p:sp>
        <p:nvSpPr>
          <p:cNvPr id="30" name="矩形 29">
            <a:extLst>
              <a:ext uri="{FF2B5EF4-FFF2-40B4-BE49-F238E27FC236}">
                <a16:creationId xmlns:a16="http://schemas.microsoft.com/office/drawing/2014/main" xmlns="" id="{E1FC8133-A705-49F0-ABA2-4F17311829B5}"/>
              </a:ext>
            </a:extLst>
          </p:cNvPr>
          <p:cNvSpPr/>
          <p:nvPr/>
        </p:nvSpPr>
        <p:spPr>
          <a:xfrm>
            <a:off x="3130504" y="5520972"/>
            <a:ext cx="3199017" cy="348813"/>
          </a:xfrm>
          <a:prstGeom prst="rect">
            <a:avLst/>
          </a:prstGeom>
        </p:spPr>
        <p:txBody>
          <a:bodyPr wrap="none" anchor="ctr">
            <a:spAutoFit/>
          </a:bodyPr>
          <a:lstStyle/>
          <a:p>
            <a:pPr algn="ctr">
              <a:lnSpc>
                <a:spcPts val="2000"/>
              </a:lnSpc>
            </a:pPr>
            <a:r>
              <a:rPr lang="en-US" altLang="zh-CN" sz="2800" b="1" baseline="-25000" dirty="0" smtClean="0">
                <a:solidFill>
                  <a:schemeClr val="bg1"/>
                </a:solidFill>
                <a:latin typeface="Geometr212 BkCn BT" pitchFamily="34" charset="0"/>
                <a:ea typeface="Microsoft YaHei UI" panose="020B0503020204020204" pitchFamily="34" charset="-122"/>
              </a:rPr>
              <a:t>NUR AZIZAH NOVITAMI</a:t>
            </a:r>
            <a:endParaRPr lang="zh-CN" altLang="en-US" sz="2400" b="1" baseline="-25000" dirty="0">
              <a:solidFill>
                <a:schemeClr val="bg1"/>
              </a:solidFill>
              <a:latin typeface="Geometr212 BkCn BT" pitchFamily="34" charset="0"/>
              <a:ea typeface="Microsoft YaHei UI" panose="020B0503020204020204" pitchFamily="34" charset="-122"/>
            </a:endParaRPr>
          </a:p>
        </p:txBody>
      </p:sp>
      <p:grpSp>
        <p:nvGrpSpPr>
          <p:cNvPr id="4" name="组合 3"/>
          <p:cNvGrpSpPr/>
          <p:nvPr/>
        </p:nvGrpSpPr>
        <p:grpSpPr>
          <a:xfrm>
            <a:off x="1427663" y="1360798"/>
            <a:ext cx="9340118" cy="2298022"/>
            <a:chOff x="1427663" y="1534224"/>
            <a:chExt cx="9340118" cy="2298022"/>
          </a:xfrm>
        </p:grpSpPr>
        <p:grpSp>
          <p:nvGrpSpPr>
            <p:cNvPr id="53" name="组合 52">
              <a:extLst>
                <a:ext uri="{FF2B5EF4-FFF2-40B4-BE49-F238E27FC236}">
                  <a16:creationId xmlns:a16="http://schemas.microsoft.com/office/drawing/2014/main" xmlns="" id="{F9F11864-7040-44FE-B08F-D90A789A818A}"/>
                </a:ext>
              </a:extLst>
            </p:cNvPr>
            <p:cNvGrpSpPr/>
            <p:nvPr/>
          </p:nvGrpSpPr>
          <p:grpSpPr>
            <a:xfrm>
              <a:off x="1427663" y="1534224"/>
              <a:ext cx="1795210" cy="2238682"/>
              <a:chOff x="-2433008" y="3178155"/>
              <a:chExt cx="1338964" cy="1669729"/>
            </a:xfrm>
          </p:grpSpPr>
          <p:pic>
            <p:nvPicPr>
              <p:cNvPr id="51" name="图片 50">
                <a:extLst>
                  <a:ext uri="{FF2B5EF4-FFF2-40B4-BE49-F238E27FC236}">
                    <a16:creationId xmlns:a16="http://schemas.microsoft.com/office/drawing/2014/main" xmlns="" id="{006FBC61-302D-43BA-8480-83D7DB716F2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4360720">
                <a:off x="-2565550" y="3778712"/>
                <a:ext cx="1201714" cy="936630"/>
              </a:xfrm>
              <a:prstGeom prst="rect">
                <a:avLst/>
              </a:prstGeom>
            </p:spPr>
          </p:pic>
          <p:grpSp>
            <p:nvGrpSpPr>
              <p:cNvPr id="52" name="组合 51">
                <a:extLst>
                  <a:ext uri="{FF2B5EF4-FFF2-40B4-BE49-F238E27FC236}">
                    <a16:creationId xmlns:a16="http://schemas.microsoft.com/office/drawing/2014/main" xmlns="" id="{3BE5D2E2-4BC1-47FD-A499-3DA182AD44A2}"/>
                  </a:ext>
                </a:extLst>
              </p:cNvPr>
              <p:cNvGrpSpPr/>
              <p:nvPr/>
            </p:nvGrpSpPr>
            <p:grpSpPr>
              <a:xfrm>
                <a:off x="-2339675" y="3178155"/>
                <a:ext cx="1245631" cy="1512324"/>
                <a:chOff x="-2339675" y="3178155"/>
                <a:chExt cx="1245631" cy="1512324"/>
              </a:xfrm>
            </p:grpSpPr>
            <p:pic>
              <p:nvPicPr>
                <p:cNvPr id="50" name="图片 49">
                  <a:extLst>
                    <a:ext uri="{FF2B5EF4-FFF2-40B4-BE49-F238E27FC236}">
                      <a16:creationId xmlns:a16="http://schemas.microsoft.com/office/drawing/2014/main" xmlns="" id="{28EF2FC6-3239-429A-A909-9749CFF96F8F}"/>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3868440" flipH="1">
                  <a:off x="-2246281" y="3478369"/>
                  <a:ext cx="1392582" cy="911893"/>
                </a:xfrm>
                <a:prstGeom prst="rect">
                  <a:avLst/>
                </a:prstGeom>
              </p:spPr>
            </p:pic>
            <p:pic>
              <p:nvPicPr>
                <p:cNvPr id="49" name="图片 48">
                  <a:extLst>
                    <a:ext uri="{FF2B5EF4-FFF2-40B4-BE49-F238E27FC236}">
                      <a16:creationId xmlns:a16="http://schemas.microsoft.com/office/drawing/2014/main" xmlns="" id="{FDB969C3-6393-4CAC-A181-E8E7D01450EE}"/>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rot="18985227">
                  <a:off x="-2339675" y="3178155"/>
                  <a:ext cx="863140" cy="1512324"/>
                </a:xfrm>
                <a:prstGeom prst="rect">
                  <a:avLst/>
                </a:prstGeom>
              </p:spPr>
            </p:pic>
          </p:grpSp>
        </p:grpSp>
        <p:grpSp>
          <p:nvGrpSpPr>
            <p:cNvPr id="54" name="组合 53">
              <a:extLst>
                <a:ext uri="{FF2B5EF4-FFF2-40B4-BE49-F238E27FC236}">
                  <a16:creationId xmlns:a16="http://schemas.microsoft.com/office/drawing/2014/main" xmlns="" id="{A2913E32-4070-45DC-A4D3-DDBD26BD38D5}"/>
                </a:ext>
              </a:extLst>
            </p:cNvPr>
            <p:cNvGrpSpPr/>
            <p:nvPr/>
          </p:nvGrpSpPr>
          <p:grpSpPr>
            <a:xfrm flipH="1">
              <a:off x="8972559" y="1593564"/>
              <a:ext cx="1795222" cy="2238682"/>
              <a:chOff x="-2411184" y="3178155"/>
              <a:chExt cx="1338972" cy="1669729"/>
            </a:xfrm>
          </p:grpSpPr>
          <p:pic>
            <p:nvPicPr>
              <p:cNvPr id="55" name="图片 54">
                <a:extLst>
                  <a:ext uri="{FF2B5EF4-FFF2-40B4-BE49-F238E27FC236}">
                    <a16:creationId xmlns:a16="http://schemas.microsoft.com/office/drawing/2014/main" xmlns="" id="{F85B0322-F87C-4BA4-837A-3ABC4623EFA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4360720">
                <a:off x="-2543726" y="3778712"/>
                <a:ext cx="1201714" cy="936630"/>
              </a:xfrm>
              <a:prstGeom prst="rect">
                <a:avLst/>
              </a:prstGeom>
            </p:spPr>
          </p:pic>
          <p:grpSp>
            <p:nvGrpSpPr>
              <p:cNvPr id="56" name="组合 55">
                <a:extLst>
                  <a:ext uri="{FF2B5EF4-FFF2-40B4-BE49-F238E27FC236}">
                    <a16:creationId xmlns:a16="http://schemas.microsoft.com/office/drawing/2014/main" xmlns="" id="{9B52007C-70FA-4FEC-BF8E-075C60332DB8}"/>
                  </a:ext>
                </a:extLst>
              </p:cNvPr>
              <p:cNvGrpSpPr/>
              <p:nvPr/>
            </p:nvGrpSpPr>
            <p:grpSpPr>
              <a:xfrm>
                <a:off x="-2317846" y="3178155"/>
                <a:ext cx="1245634" cy="1512324"/>
                <a:chOff x="-2317846" y="3178155"/>
                <a:chExt cx="1245634" cy="1512324"/>
              </a:xfrm>
            </p:grpSpPr>
            <p:pic>
              <p:nvPicPr>
                <p:cNvPr id="57" name="图片 56">
                  <a:extLst>
                    <a:ext uri="{FF2B5EF4-FFF2-40B4-BE49-F238E27FC236}">
                      <a16:creationId xmlns:a16="http://schemas.microsoft.com/office/drawing/2014/main" xmlns="" id="{2B96CB82-9146-4846-BA44-222F8FA9F86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3868440" flipH="1">
                  <a:off x="-2224449" y="3478369"/>
                  <a:ext cx="1392582" cy="911893"/>
                </a:xfrm>
                <a:prstGeom prst="rect">
                  <a:avLst/>
                </a:prstGeom>
              </p:spPr>
            </p:pic>
            <p:pic>
              <p:nvPicPr>
                <p:cNvPr id="58" name="图片 57">
                  <a:extLst>
                    <a:ext uri="{FF2B5EF4-FFF2-40B4-BE49-F238E27FC236}">
                      <a16:creationId xmlns:a16="http://schemas.microsoft.com/office/drawing/2014/main" xmlns="" id="{6CAE2B92-D920-47D6-B07C-474DA57108DF}"/>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rot="18985227">
                  <a:off x="-2317846" y="3178155"/>
                  <a:ext cx="863140" cy="1512324"/>
                </a:xfrm>
                <a:prstGeom prst="rect">
                  <a:avLst/>
                </a:prstGeom>
              </p:spPr>
            </p:pic>
          </p:grpSp>
        </p:grpSp>
      </p:grpSp>
      <p:sp>
        <p:nvSpPr>
          <p:cNvPr id="11" name="TextBox 4">
            <a:extLst>
              <a:ext uri="{FF2B5EF4-FFF2-40B4-BE49-F238E27FC236}">
                <a16:creationId xmlns:a16="http://schemas.microsoft.com/office/drawing/2014/main" xmlns="" id="{E377EB04-DF81-496A-B5D0-0173ECE512A8}"/>
              </a:ext>
            </a:extLst>
          </p:cNvPr>
          <p:cNvSpPr txBox="1"/>
          <p:nvPr/>
        </p:nvSpPr>
        <p:spPr>
          <a:xfrm>
            <a:off x="2139728" y="1577587"/>
            <a:ext cx="7841894" cy="1631216"/>
          </a:xfrm>
          <a:prstGeom prst="rect">
            <a:avLst/>
          </a:prstGeom>
          <a:noFill/>
        </p:spPr>
        <p:txBody>
          <a:bodyPr wrap="square" rtlCol="0">
            <a:spAutoFit/>
          </a:bodyPr>
          <a:lstStyle/>
          <a:p>
            <a:pPr algn="ctr">
              <a:lnSpc>
                <a:spcPts val="6000"/>
              </a:lnSpc>
            </a:pPr>
            <a:r>
              <a:rPr lang="en-US" altLang="zh-CN" sz="6000" b="1" dirty="0" smtClean="0">
                <a:solidFill>
                  <a:schemeClr val="tx1">
                    <a:lumMod val="95000"/>
                    <a:lumOff val="5000"/>
                  </a:schemeClr>
                </a:solidFill>
                <a:latin typeface="Arial" panose="020B0604020202020204" pitchFamily="34" charset="0"/>
                <a:ea typeface="Microsoft YaHei UI" panose="020B0503020204020204" pitchFamily="34" charset="-122"/>
                <a:cs typeface="Arial" panose="020B0604020202020204" pitchFamily="34" charset="0"/>
              </a:rPr>
              <a:t>SEMINAR</a:t>
            </a:r>
          </a:p>
          <a:p>
            <a:pPr algn="ctr">
              <a:lnSpc>
                <a:spcPts val="6000"/>
              </a:lnSpc>
            </a:pPr>
            <a:r>
              <a:rPr lang="en-US" altLang="zh-CN" sz="6000" b="1" dirty="0" smtClean="0">
                <a:solidFill>
                  <a:schemeClr val="tx1">
                    <a:lumMod val="95000"/>
                    <a:lumOff val="5000"/>
                  </a:schemeClr>
                </a:solidFill>
                <a:latin typeface="Arial" panose="020B0604020202020204" pitchFamily="34" charset="0"/>
                <a:ea typeface="Microsoft YaHei UI" panose="020B0503020204020204" pitchFamily="34" charset="-122"/>
                <a:cs typeface="Arial" panose="020B0604020202020204" pitchFamily="34" charset="0"/>
              </a:rPr>
              <a:t> PROPOSAL</a:t>
            </a:r>
            <a:endParaRPr lang="zh-CN" altLang="en-US" sz="5400" b="1" dirty="0">
              <a:solidFill>
                <a:schemeClr val="tx1">
                  <a:lumMod val="95000"/>
                  <a:lumOff val="5000"/>
                </a:schemeClr>
              </a:solidFill>
              <a:latin typeface="Arial" panose="020B0604020202020204" pitchFamily="34" charset="0"/>
              <a:ea typeface="Microsoft YaHei UI" panose="020B0503020204020204" pitchFamily="34" charset="-122"/>
              <a:cs typeface="Arial" panose="020B0604020202020204" pitchFamily="34" charset="0"/>
            </a:endParaRPr>
          </a:p>
        </p:txBody>
      </p:sp>
      <p:pic>
        <p:nvPicPr>
          <p:cNvPr id="28" name="image31.png"/>
          <p:cNvPicPr/>
          <p:nvPr/>
        </p:nvPicPr>
        <p:blipFill>
          <a:blip r:embed="rId7" cstate="print"/>
          <a:srcRect/>
          <a:stretch>
            <a:fillRect/>
          </a:stretch>
        </p:blipFill>
        <p:spPr>
          <a:xfrm>
            <a:off x="8687914" y="761520"/>
            <a:ext cx="511387" cy="634531"/>
          </a:xfrm>
          <a:prstGeom prst="rect">
            <a:avLst/>
          </a:prstGeom>
          <a:ln/>
        </p:spPr>
      </p:pic>
      <p:sp>
        <p:nvSpPr>
          <p:cNvPr id="31" name="Text Placeholder 2"/>
          <p:cNvSpPr txBox="1">
            <a:spLocks/>
          </p:cNvSpPr>
          <p:nvPr/>
        </p:nvSpPr>
        <p:spPr>
          <a:xfrm>
            <a:off x="9218006" y="370785"/>
            <a:ext cx="2530928" cy="153421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tx1">
                    <a:lumMod val="75000"/>
                    <a:lumOff val="25000"/>
                  </a:schemeClr>
                </a:solidFill>
                <a:latin typeface="+mn-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id-ID" altLang="ko-KR" sz="1200" dirty="0" smtClean="0">
                <a:latin typeface="Calibri" pitchFamily="34" charset="0"/>
              </a:rPr>
              <a:t>Departemen Teknik Informatika</a:t>
            </a:r>
            <a:r>
              <a:rPr lang="en-US" altLang="ko-KR" sz="1200" dirty="0" smtClean="0">
                <a:latin typeface="Calibri" pitchFamily="34" charset="0"/>
              </a:rPr>
              <a:t/>
            </a:r>
            <a:br>
              <a:rPr lang="en-US" altLang="ko-KR" sz="1200" dirty="0" smtClean="0">
                <a:latin typeface="Calibri" pitchFamily="34" charset="0"/>
              </a:rPr>
            </a:br>
            <a:r>
              <a:rPr lang="id-ID" altLang="ko-KR" sz="1200" dirty="0" smtClean="0">
                <a:latin typeface="Calibri" pitchFamily="34" charset="0"/>
              </a:rPr>
              <a:t>Fakultas Teknik</a:t>
            </a:r>
            <a:r>
              <a:rPr lang="en-US" altLang="ko-KR" sz="1200" dirty="0" smtClean="0">
                <a:latin typeface="Calibri" pitchFamily="34" charset="0"/>
              </a:rPr>
              <a:t/>
            </a:r>
            <a:br>
              <a:rPr lang="en-US" altLang="ko-KR" sz="1200" dirty="0" smtClean="0">
                <a:latin typeface="Calibri" pitchFamily="34" charset="0"/>
              </a:rPr>
            </a:br>
            <a:r>
              <a:rPr lang="id-ID" altLang="ko-KR" sz="1200" dirty="0" smtClean="0">
                <a:latin typeface="Calibri" pitchFamily="34" charset="0"/>
              </a:rPr>
              <a:t>Universitas Hasanuddin</a:t>
            </a:r>
            <a:endParaRPr lang="en-US" altLang="ko-KR" sz="1200" dirty="0">
              <a:latin typeface="Calibri" pitchFamily="34" charset="0"/>
            </a:endParaRPr>
          </a:p>
        </p:txBody>
      </p:sp>
      <p:sp>
        <p:nvSpPr>
          <p:cNvPr id="32" name="TextBox 4">
            <a:extLst>
              <a:ext uri="{FF2B5EF4-FFF2-40B4-BE49-F238E27FC236}">
                <a16:creationId xmlns:a16="http://schemas.microsoft.com/office/drawing/2014/main" xmlns="" id="{E377EB04-DF81-496A-B5D0-0173ECE512A8}"/>
              </a:ext>
            </a:extLst>
          </p:cNvPr>
          <p:cNvSpPr txBox="1"/>
          <p:nvPr/>
        </p:nvSpPr>
        <p:spPr>
          <a:xfrm>
            <a:off x="653828" y="646113"/>
            <a:ext cx="2356072" cy="774507"/>
          </a:xfrm>
          <a:prstGeom prst="rect">
            <a:avLst/>
          </a:prstGeom>
          <a:noFill/>
        </p:spPr>
        <p:txBody>
          <a:bodyPr wrap="square" rtlCol="0">
            <a:spAutoFit/>
          </a:bodyPr>
          <a:lstStyle/>
          <a:p>
            <a:pPr algn="ctr">
              <a:lnSpc>
                <a:spcPts val="6000"/>
              </a:lnSpc>
            </a:pPr>
            <a:r>
              <a:rPr lang="en-US" altLang="zh-CN" sz="3600" b="1" dirty="0" smtClean="0">
                <a:solidFill>
                  <a:schemeClr val="tx1">
                    <a:lumMod val="75000"/>
                    <a:lumOff val="25000"/>
                  </a:schemeClr>
                </a:solidFill>
                <a:latin typeface="Arial" panose="020B0604020202020204" pitchFamily="34" charset="0"/>
                <a:ea typeface="Microsoft YaHei UI" panose="020B0503020204020204" pitchFamily="34" charset="-122"/>
                <a:cs typeface="Arial" panose="020B0604020202020204" pitchFamily="34" charset="0"/>
              </a:rPr>
              <a:t>2018</a:t>
            </a:r>
            <a:endParaRPr lang="zh-CN" altLang="en-US" sz="3200" b="1" dirty="0">
              <a:solidFill>
                <a:schemeClr val="tx1">
                  <a:lumMod val="75000"/>
                  <a:lumOff val="25000"/>
                </a:schemeClr>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34" name="矩形: 圆角 28">
            <a:extLst>
              <a:ext uri="{FF2B5EF4-FFF2-40B4-BE49-F238E27FC236}">
                <a16:creationId xmlns:a16="http://schemas.microsoft.com/office/drawing/2014/main" xmlns="" id="{FD170830-61B6-4689-A303-AE751E7ECF97}"/>
              </a:ext>
            </a:extLst>
          </p:cNvPr>
          <p:cNvSpPr/>
          <p:nvPr/>
        </p:nvSpPr>
        <p:spPr>
          <a:xfrm>
            <a:off x="7152323" y="5380366"/>
            <a:ext cx="2575035" cy="713436"/>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aseline="-25000" dirty="0">
              <a:latin typeface="Microsoft YaHei UI" panose="020B0503020204020204" pitchFamily="34" charset="-122"/>
              <a:ea typeface="Microsoft YaHei UI" panose="020B0503020204020204" pitchFamily="34" charset="-122"/>
            </a:endParaRPr>
          </a:p>
        </p:txBody>
      </p:sp>
      <p:sp>
        <p:nvSpPr>
          <p:cNvPr id="33" name="Rectangle 32"/>
          <p:cNvSpPr/>
          <p:nvPr/>
        </p:nvSpPr>
        <p:spPr>
          <a:xfrm>
            <a:off x="7377324" y="5556362"/>
            <a:ext cx="2040943" cy="354649"/>
          </a:xfrm>
          <a:prstGeom prst="rect">
            <a:avLst/>
          </a:prstGeom>
        </p:spPr>
        <p:txBody>
          <a:bodyPr wrap="none">
            <a:spAutoFit/>
          </a:bodyPr>
          <a:lstStyle/>
          <a:p>
            <a:pPr algn="ctr">
              <a:lnSpc>
                <a:spcPts val="2000"/>
              </a:lnSpc>
            </a:pPr>
            <a:r>
              <a:rPr lang="en-US" altLang="zh-CN" sz="3600" b="1" baseline="-25000" dirty="0" smtClean="0">
                <a:solidFill>
                  <a:schemeClr val="bg1"/>
                </a:solidFill>
                <a:latin typeface="Geometr212 BkCn BT" pitchFamily="34" charset="0"/>
                <a:ea typeface="Microsoft YaHei UI" panose="020B0503020204020204" pitchFamily="34" charset="-122"/>
              </a:rPr>
              <a:t>(D42115009)</a:t>
            </a:r>
            <a:endParaRPr lang="zh-CN" altLang="en-US" sz="3600" b="1" baseline="-25000" dirty="0">
              <a:solidFill>
                <a:schemeClr val="bg1"/>
              </a:solidFill>
              <a:latin typeface="Geometr212 BkCn BT" pitchFamily="34" charset="0"/>
              <a:ea typeface="Microsoft YaHei UI" panose="020B0503020204020204" pitchFamily="34" charset="-122"/>
            </a:endParaRPr>
          </a:p>
        </p:txBody>
      </p:sp>
    </p:spTree>
    <p:extLst>
      <p:ext uri="{BB962C8B-B14F-4D97-AF65-F5344CB8AC3E}">
        <p14:creationId xmlns:p14="http://schemas.microsoft.com/office/powerpoint/2010/main" xmlns="" val="1147828581"/>
      </p:ext>
    </p:extLst>
  </p:cSld>
  <p:clrMapOvr>
    <a:masterClrMapping/>
  </p:clrMapOvr>
  <p:transition spd="slow">
    <p:check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27" name="矩形 26">
            <a:extLst>
              <a:ext uri="{FF2B5EF4-FFF2-40B4-BE49-F238E27FC236}">
                <a16:creationId xmlns:a16="http://schemas.microsoft.com/office/drawing/2014/main" xmlns="" id="{771509BA-0E7E-41E7-B0D5-6A34299BE5D4}"/>
              </a:ext>
            </a:extLst>
          </p:cNvPr>
          <p:cNvSpPr/>
          <p:nvPr/>
        </p:nvSpPr>
        <p:spPr>
          <a:xfrm>
            <a:off x="1112520" y="1196749"/>
            <a:ext cx="9845040" cy="4746851"/>
          </a:xfrm>
          <a:prstGeom prst="rect">
            <a:avLst/>
          </a:prstGeom>
          <a:noFill/>
          <a:ln w="25400">
            <a:solidFill>
              <a:srgbClr val="B2D6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35" name="矩形 27">
            <a:extLst>
              <a:ext uri="{FF2B5EF4-FFF2-40B4-BE49-F238E27FC236}">
                <a16:creationId xmlns:a16="http://schemas.microsoft.com/office/drawing/2014/main" xmlns="" id="{B7BD40BC-A185-49D7-A78C-87F5F63CBB94}"/>
              </a:ext>
            </a:extLst>
          </p:cNvPr>
          <p:cNvSpPr/>
          <p:nvPr/>
        </p:nvSpPr>
        <p:spPr>
          <a:xfrm>
            <a:off x="2990698" y="1048280"/>
            <a:ext cx="5939941" cy="584775"/>
          </a:xfrm>
          <a:prstGeom prst="rect">
            <a:avLst/>
          </a:prstGeom>
          <a:solidFill>
            <a:srgbClr val="FA938E"/>
          </a:solidFill>
        </p:spPr>
        <p:txBody>
          <a:bodyPr wrap="square">
            <a:spAutoFit/>
          </a:bodyPr>
          <a:lstStyle/>
          <a:p>
            <a:pPr algn="ctr"/>
            <a:endParaRPr lang="zh-CN" altLang="en-US" sz="3200" b="1" dirty="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8" name="矩形 27">
            <a:extLst>
              <a:ext uri="{FF2B5EF4-FFF2-40B4-BE49-F238E27FC236}">
                <a16:creationId xmlns:a16="http://schemas.microsoft.com/office/drawing/2014/main" xmlns="" id="{B7BD40BC-A185-49D7-A78C-87F5F63CBB94}"/>
              </a:ext>
            </a:extLst>
          </p:cNvPr>
          <p:cNvSpPr/>
          <p:nvPr/>
        </p:nvSpPr>
        <p:spPr>
          <a:xfrm>
            <a:off x="2838299" y="880640"/>
            <a:ext cx="5788956" cy="584775"/>
          </a:xfrm>
          <a:prstGeom prst="rect">
            <a:avLst/>
          </a:prstGeom>
          <a:solidFill>
            <a:srgbClr val="B2D6FE"/>
          </a:solidFill>
        </p:spPr>
        <p:txBody>
          <a:bodyPr wrap="square">
            <a:spAutoFit/>
          </a:bodyPr>
          <a:lstStyle/>
          <a:p>
            <a:pPr algn="ctr"/>
            <a:r>
              <a:rPr lang="en-US" altLang="zh-CN" sz="3200" b="1" dirty="0" smtClean="0">
                <a:solidFill>
                  <a:schemeClr val="tx1">
                    <a:lumMod val="75000"/>
                    <a:lumOff val="25000"/>
                  </a:schemeClr>
                </a:solidFill>
                <a:latin typeface="Microsoft YaHei UI" panose="020B0503020204020204" pitchFamily="34" charset="-122"/>
                <a:ea typeface="Microsoft YaHei UI" panose="020B0503020204020204" pitchFamily="34" charset="-122"/>
              </a:rPr>
              <a:t>RANCANGAN SISTEM</a:t>
            </a:r>
            <a:endParaRPr lang="zh-CN" altLang="en-US" sz="3200" b="1" dirty="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pic>
        <p:nvPicPr>
          <p:cNvPr id="1026" name="Picture 2" descr="C:\Users\Acer\Downloads\Parkir\Sistem\desain baru.jpg"/>
          <p:cNvPicPr>
            <a:picLocks noChangeAspect="1" noChangeArrowheads="1"/>
          </p:cNvPicPr>
          <p:nvPr/>
        </p:nvPicPr>
        <p:blipFill>
          <a:blip r:embed="rId4" cstate="print"/>
          <a:srcRect/>
          <a:stretch>
            <a:fillRect/>
          </a:stretch>
        </p:blipFill>
        <p:spPr bwMode="auto">
          <a:xfrm>
            <a:off x="1442403" y="1956018"/>
            <a:ext cx="9228014" cy="3559810"/>
          </a:xfrm>
          <a:prstGeom prst="rect">
            <a:avLst/>
          </a:prstGeom>
          <a:noFill/>
        </p:spPr>
      </p:pic>
      <p:sp>
        <p:nvSpPr>
          <p:cNvPr id="11" name="TextBox 10"/>
          <p:cNvSpPr txBox="1"/>
          <p:nvPr/>
        </p:nvSpPr>
        <p:spPr>
          <a:xfrm>
            <a:off x="7504386" y="5517929"/>
            <a:ext cx="1005403" cy="338554"/>
          </a:xfrm>
          <a:prstGeom prst="rect">
            <a:avLst/>
          </a:prstGeom>
          <a:noFill/>
        </p:spPr>
        <p:txBody>
          <a:bodyPr wrap="none" rtlCol="0">
            <a:spAutoFit/>
          </a:bodyPr>
          <a:lstStyle/>
          <a:p>
            <a:r>
              <a:rPr lang="en-US" sz="1600" dirty="0" smtClean="0"/>
              <a:t>Data plat</a:t>
            </a:r>
            <a:endParaRPr lang="en-US" sz="1600" dirty="0"/>
          </a:p>
        </p:txBody>
      </p:sp>
      <p:sp>
        <p:nvSpPr>
          <p:cNvPr id="12" name="TextBox 11"/>
          <p:cNvSpPr txBox="1"/>
          <p:nvPr/>
        </p:nvSpPr>
        <p:spPr>
          <a:xfrm>
            <a:off x="9138793" y="5512673"/>
            <a:ext cx="1329595" cy="338554"/>
          </a:xfrm>
          <a:prstGeom prst="rect">
            <a:avLst/>
          </a:prstGeom>
          <a:noFill/>
        </p:spPr>
        <p:txBody>
          <a:bodyPr wrap="none" rtlCol="0">
            <a:spAutoFit/>
          </a:bodyPr>
          <a:lstStyle/>
          <a:p>
            <a:r>
              <a:rPr lang="en-US" sz="1600" dirty="0" err="1" smtClean="0"/>
              <a:t>Waktu</a:t>
            </a:r>
            <a:r>
              <a:rPr lang="en-US" sz="1600" dirty="0" smtClean="0"/>
              <a:t> </a:t>
            </a:r>
            <a:r>
              <a:rPr lang="en-US" sz="1600" dirty="0" err="1" smtClean="0"/>
              <a:t>parkir</a:t>
            </a:r>
            <a:endParaRPr lang="en-US" sz="1600" dirty="0"/>
          </a:p>
        </p:txBody>
      </p:sp>
    </p:spTree>
    <p:extLst>
      <p:ext uri="{BB962C8B-B14F-4D97-AF65-F5344CB8AC3E}">
        <p14:creationId xmlns:p14="http://schemas.microsoft.com/office/powerpoint/2010/main" xmlns="" val="3982371373"/>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04861" y="649596"/>
            <a:ext cx="10858500" cy="5575300"/>
          </a:xfrm>
          <a:prstGeom prst="rect">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35" name="矩形 27">
            <a:extLst>
              <a:ext uri="{FF2B5EF4-FFF2-40B4-BE49-F238E27FC236}">
                <a16:creationId xmlns:a16="http://schemas.microsoft.com/office/drawing/2014/main" xmlns="" id="{B7BD40BC-A185-49D7-A78C-87F5F63CBB94}"/>
              </a:ext>
            </a:extLst>
          </p:cNvPr>
          <p:cNvSpPr/>
          <p:nvPr/>
        </p:nvSpPr>
        <p:spPr>
          <a:xfrm>
            <a:off x="2990698" y="516008"/>
            <a:ext cx="5939941" cy="584775"/>
          </a:xfrm>
          <a:prstGeom prst="rect">
            <a:avLst/>
          </a:prstGeom>
          <a:solidFill>
            <a:srgbClr val="FA938E"/>
          </a:solidFill>
        </p:spPr>
        <p:txBody>
          <a:bodyPr wrap="square">
            <a:spAutoFit/>
          </a:bodyPr>
          <a:lstStyle/>
          <a:p>
            <a:pPr algn="ctr"/>
            <a:endParaRPr lang="zh-CN" altLang="en-US" sz="3200" b="1" dirty="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8" name="矩形 27">
            <a:extLst>
              <a:ext uri="{FF2B5EF4-FFF2-40B4-BE49-F238E27FC236}">
                <a16:creationId xmlns:a16="http://schemas.microsoft.com/office/drawing/2014/main" xmlns="" id="{B7BD40BC-A185-49D7-A78C-87F5F63CBB94}"/>
              </a:ext>
            </a:extLst>
          </p:cNvPr>
          <p:cNvSpPr/>
          <p:nvPr/>
        </p:nvSpPr>
        <p:spPr>
          <a:xfrm>
            <a:off x="2838299" y="348368"/>
            <a:ext cx="5788956" cy="584775"/>
          </a:xfrm>
          <a:prstGeom prst="rect">
            <a:avLst/>
          </a:prstGeom>
          <a:solidFill>
            <a:srgbClr val="B2D6FE"/>
          </a:solidFill>
        </p:spPr>
        <p:txBody>
          <a:bodyPr wrap="square">
            <a:spAutoFit/>
          </a:bodyPr>
          <a:lstStyle/>
          <a:p>
            <a:pPr algn="ctr"/>
            <a:r>
              <a:rPr lang="en-US" altLang="zh-CN" sz="3200" b="1" dirty="0" smtClean="0">
                <a:solidFill>
                  <a:schemeClr val="tx1">
                    <a:lumMod val="75000"/>
                    <a:lumOff val="25000"/>
                  </a:schemeClr>
                </a:solidFill>
                <a:latin typeface="Microsoft YaHei UI" panose="020B0503020204020204" pitchFamily="34" charset="-122"/>
                <a:ea typeface="Microsoft YaHei UI" panose="020B0503020204020204" pitchFamily="34" charset="-122"/>
              </a:rPr>
              <a:t>PARAMETER EVALUASI</a:t>
            </a:r>
            <a:endParaRPr lang="zh-CN" altLang="en-US" sz="3200" b="1" dirty="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pic>
        <p:nvPicPr>
          <p:cNvPr id="2050" name="Picture 2" descr="C:\Users\Acer\Downloads\Parkir\Sistem\Baru.png"/>
          <p:cNvPicPr>
            <a:picLocks noChangeAspect="1" noChangeArrowheads="1"/>
          </p:cNvPicPr>
          <p:nvPr/>
        </p:nvPicPr>
        <p:blipFill>
          <a:blip r:embed="rId4" cstate="print"/>
          <a:srcRect/>
          <a:stretch>
            <a:fillRect/>
          </a:stretch>
        </p:blipFill>
        <p:spPr bwMode="auto">
          <a:xfrm>
            <a:off x="892980" y="1214651"/>
            <a:ext cx="7063994" cy="4823542"/>
          </a:xfrm>
          <a:prstGeom prst="rect">
            <a:avLst/>
          </a:prstGeom>
          <a:noFill/>
        </p:spPr>
      </p:pic>
      <p:sp>
        <p:nvSpPr>
          <p:cNvPr id="11" name="文本框 20"/>
          <p:cNvSpPr txBox="1"/>
          <p:nvPr/>
        </p:nvSpPr>
        <p:spPr>
          <a:xfrm>
            <a:off x="8250276" y="1425196"/>
            <a:ext cx="3215666" cy="1446522"/>
          </a:xfrm>
          <a:prstGeom prst="rect">
            <a:avLst/>
          </a:prstGeom>
          <a:solidFill>
            <a:srgbClr val="B2D6FE"/>
          </a:solidFill>
        </p:spPr>
        <p:txBody>
          <a:bodyPr wrap="square" lIns="91412" tIns="45706" rIns="91412" bIns="45706" rtlCol="0">
            <a:spAutoFit/>
          </a:bodyPr>
          <a:lstStyle/>
          <a:p>
            <a:pPr algn="ctr"/>
            <a:r>
              <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rPr>
              <a:t>User Time, </a:t>
            </a:r>
          </a:p>
          <a:p>
            <a:pPr algn="ct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System Time,</a:t>
            </a:r>
          </a:p>
          <a:p>
            <a:pPr algn="ctr"/>
            <a:r>
              <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rPr>
              <a:t>Idle,</a:t>
            </a:r>
          </a:p>
          <a:p>
            <a:pPr algn="ct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I/O Wait</a:t>
            </a:r>
          </a:p>
        </p:txBody>
      </p:sp>
      <p:sp>
        <p:nvSpPr>
          <p:cNvPr id="12" name="文本框 20"/>
          <p:cNvSpPr txBox="1"/>
          <p:nvPr/>
        </p:nvSpPr>
        <p:spPr>
          <a:xfrm>
            <a:off x="8202304" y="3515585"/>
            <a:ext cx="3261815" cy="830968"/>
          </a:xfrm>
          <a:prstGeom prst="rect">
            <a:avLst/>
          </a:prstGeom>
          <a:solidFill>
            <a:srgbClr val="B2D6FE"/>
          </a:solidFill>
        </p:spPr>
        <p:txBody>
          <a:bodyPr wrap="square" lIns="91412" tIns="45706" rIns="91412" bIns="45706" rtlCol="0">
            <a:spAutoFit/>
          </a:bodyPr>
          <a:lstStyle/>
          <a:p>
            <a:pPr algn="ctr"/>
            <a:r>
              <a:rPr lang="en-US" altLang="zh-CN" sz="2000" b="1" dirty="0" err="1" smtClean="0">
                <a:solidFill>
                  <a:schemeClr val="tx1">
                    <a:lumMod val="75000"/>
                    <a:lumOff val="25000"/>
                  </a:schemeClr>
                </a:solidFill>
                <a:latin typeface="微软雅黑" panose="020B0503020204020204" pitchFamily="34" charset="-122"/>
                <a:ea typeface="微软雅黑" panose="020B0503020204020204" pitchFamily="34" charset="-122"/>
              </a:rPr>
              <a:t>Besar</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p>
          <a:p>
            <a:pPr algn="ct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Bandwidth</a:t>
            </a:r>
          </a:p>
        </p:txBody>
      </p:sp>
      <p:sp>
        <p:nvSpPr>
          <p:cNvPr id="13" name="文本框 20"/>
          <p:cNvSpPr txBox="1"/>
          <p:nvPr/>
        </p:nvSpPr>
        <p:spPr>
          <a:xfrm>
            <a:off x="8215950" y="5019105"/>
            <a:ext cx="3264498" cy="769413"/>
          </a:xfrm>
          <a:prstGeom prst="rect">
            <a:avLst/>
          </a:prstGeom>
          <a:solidFill>
            <a:srgbClr val="B2D6FE"/>
          </a:solidFill>
        </p:spPr>
        <p:txBody>
          <a:bodyPr wrap="square" lIns="91412" tIns="45706" rIns="91412" bIns="45706" rtlCol="0">
            <a:spAutoFit/>
          </a:bodyPr>
          <a:lstStyle/>
          <a:p>
            <a:pPr algn="ctr"/>
            <a:r>
              <a:rPr lang="en-US" altLang="zh-CN" sz="2000" b="1" dirty="0" err="1" smtClean="0">
                <a:solidFill>
                  <a:schemeClr val="tx1">
                    <a:lumMod val="75000"/>
                    <a:lumOff val="25000"/>
                  </a:schemeClr>
                </a:solidFill>
                <a:latin typeface="微软雅黑" panose="020B0503020204020204" pitchFamily="34" charset="-122"/>
                <a:ea typeface="微软雅黑" panose="020B0503020204020204" pitchFamily="34" charset="-122"/>
              </a:rPr>
              <a:t>Jumlah</a:t>
            </a:r>
            <a:r>
              <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tx1">
                    <a:lumMod val="75000"/>
                    <a:lumOff val="25000"/>
                  </a:schemeClr>
                </a:solidFill>
                <a:latin typeface="微软雅黑" panose="020B0503020204020204" pitchFamily="34" charset="-122"/>
                <a:ea typeface="微软雅黑" panose="020B0503020204020204" pitchFamily="34" charset="-122"/>
              </a:rPr>
              <a:t>Maksimal</a:t>
            </a:r>
            <a:endPar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Node</a:t>
            </a:r>
          </a:p>
        </p:txBody>
      </p:sp>
      <p:sp>
        <p:nvSpPr>
          <p:cNvPr id="14" name="Rectangle 13"/>
          <p:cNvSpPr/>
          <p:nvPr/>
        </p:nvSpPr>
        <p:spPr>
          <a:xfrm>
            <a:off x="4053385" y="5295331"/>
            <a:ext cx="9553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909848" y="5249917"/>
            <a:ext cx="2033281" cy="7656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70C0"/>
                </a:solidFill>
                <a:latin typeface="Calibri" pitchFamily="34" charset="0"/>
              </a:rPr>
              <a:t>License plate processing time</a:t>
            </a:r>
            <a:endParaRPr lang="en-US" sz="1600" b="1" dirty="0">
              <a:solidFill>
                <a:srgbClr val="0070C0"/>
              </a:solidFill>
              <a:latin typeface="Calibri" pitchFamily="34" charset="0"/>
            </a:endParaRPr>
          </a:p>
        </p:txBody>
      </p:sp>
    </p:spTree>
    <p:extLst>
      <p:ext uri="{BB962C8B-B14F-4D97-AF65-F5344CB8AC3E}">
        <p14:creationId xmlns:p14="http://schemas.microsoft.com/office/powerpoint/2010/main" xmlns="" val="39823713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ppt_x</p:attrName>
                                        </p:attrNameLst>
                                      </p:cBhvr>
                                      <p:tavLst>
                                        <p:tav tm="0">
                                          <p:val>
                                            <p:strVal val="#ppt_x-.2"/>
                                          </p:val>
                                        </p:tav>
                                        <p:tav tm="100000">
                                          <p:val>
                                            <p:strVal val="#ppt_x"/>
                                          </p:val>
                                        </p:tav>
                                      </p:tavLst>
                                    </p:anim>
                                    <p:anim calcmode="lin" valueType="num">
                                      <p:cBhvr>
                                        <p:cTn id="8"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ppt_x</p:attrName>
                                        </p:attrNameLst>
                                      </p:cBhvr>
                                      <p:tavLst>
                                        <p:tav tm="0">
                                          <p:val>
                                            <p:strVal val="#ppt_x-.2"/>
                                          </p:val>
                                        </p:tav>
                                        <p:tav tm="100000">
                                          <p:val>
                                            <p:strVal val="#ppt_x"/>
                                          </p:val>
                                        </p:tav>
                                      </p:tavLst>
                                    </p:anim>
                                    <p:anim calcmode="lin" valueType="num">
                                      <p:cBhvr>
                                        <p:cTn id="15"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ppt_x</p:attrName>
                                        </p:attrNameLst>
                                      </p:cBhvr>
                                      <p:tavLst>
                                        <p:tav tm="0">
                                          <p:val>
                                            <p:strVal val="#ppt_x-.2"/>
                                          </p:val>
                                        </p:tav>
                                        <p:tav tm="100000">
                                          <p:val>
                                            <p:strVal val="#ppt_x"/>
                                          </p:val>
                                        </p:tav>
                                      </p:tavLst>
                                    </p:anim>
                                    <p:anim calcmode="lin" valueType="num">
                                      <p:cBhvr>
                                        <p:cTn id="22"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 xmlns:a16="http://schemas.microsoft.com/office/drawing/2014/main" id="{80F22C5C-F2C7-4ECB-8DBE-0B218291E29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grpSp>
        <p:nvGrpSpPr>
          <p:cNvPr id="2" name="组合 1">
            <a:extLst>
              <a:ext uri="{FF2B5EF4-FFF2-40B4-BE49-F238E27FC236}">
                <a16:creationId xmlns="" xmlns:a16="http://schemas.microsoft.com/office/drawing/2014/main" id="{BAD7FE07-FE85-4961-B86F-C1791AD31D8C}"/>
              </a:ext>
            </a:extLst>
          </p:cNvPr>
          <p:cNvGrpSpPr/>
          <p:nvPr/>
        </p:nvGrpSpPr>
        <p:grpSpPr>
          <a:xfrm>
            <a:off x="442913" y="428624"/>
            <a:ext cx="11280774" cy="5962652"/>
            <a:chOff x="442913" y="428624"/>
            <a:chExt cx="11280774" cy="5962652"/>
          </a:xfrm>
        </p:grpSpPr>
        <p:sp>
          <p:nvSpPr>
            <p:cNvPr id="9" name="矩形: 圆角 8">
              <a:extLst>
                <a:ext uri="{FF2B5EF4-FFF2-40B4-BE49-F238E27FC236}">
                  <a16:creationId xmlns="" xmlns:a16="http://schemas.microsoft.com/office/drawing/2014/main"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 xmlns:a16="http://schemas.microsoft.com/office/drawing/2014/main"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sp>
        <p:nvSpPr>
          <p:cNvPr id="18" name="TextBox 10">
            <a:extLst>
              <a:ext uri="{FF2B5EF4-FFF2-40B4-BE49-F238E27FC236}">
                <a16:creationId xmlns="" xmlns:a16="http://schemas.microsoft.com/office/drawing/2014/main" id="{DB732CFD-0DAF-4745-9FBD-02A9A28DB73C}"/>
              </a:ext>
            </a:extLst>
          </p:cNvPr>
          <p:cNvSpPr txBox="1"/>
          <p:nvPr/>
        </p:nvSpPr>
        <p:spPr>
          <a:xfrm rot="16200000">
            <a:off x="4389001" y="-1791490"/>
            <a:ext cx="677108" cy="6152759"/>
          </a:xfrm>
          <a:prstGeom prst="rect">
            <a:avLst/>
          </a:prstGeom>
          <a:solidFill>
            <a:srgbClr val="A2CDD2"/>
          </a:solidFill>
        </p:spPr>
        <p:txBody>
          <a:bodyPr vert="eaVert" wrap="square" rtlCol="0">
            <a:spAutoFit/>
          </a:bodyPr>
          <a:lstStyle/>
          <a:p>
            <a:pPr algn="dist"/>
            <a:r>
              <a:rPr lang="en-US" altLang="zh-CN" sz="32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rPr>
              <a:t>HASIL REVIEW (1)</a:t>
            </a:r>
            <a:endParaRPr lang="zh-CN" altLang="en-US" sz="32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endParaRPr>
          </a:p>
        </p:txBody>
      </p:sp>
      <p:grpSp>
        <p:nvGrpSpPr>
          <p:cNvPr id="4" name="淘宝网chenying0907出品 5"/>
          <p:cNvGrpSpPr>
            <a:grpSpLocks/>
          </p:cNvGrpSpPr>
          <p:nvPr/>
        </p:nvGrpSpPr>
        <p:grpSpPr bwMode="auto">
          <a:xfrm>
            <a:off x="1091068" y="2853703"/>
            <a:ext cx="1592867" cy="1591091"/>
            <a:chOff x="0" y="0"/>
            <a:chExt cx="1422722" cy="1422722"/>
          </a:xfrm>
        </p:grpSpPr>
        <p:sp>
          <p:nvSpPr>
            <p:cNvPr id="43" name="圆角淘宝网chenying0907出品 6"/>
            <p:cNvSpPr>
              <a:spLocks noChangeArrowheads="1"/>
            </p:cNvSpPr>
            <p:nvPr/>
          </p:nvSpPr>
          <p:spPr bwMode="auto">
            <a:xfrm rot="2700000">
              <a:off x="0" y="0"/>
              <a:ext cx="1422722" cy="1422722"/>
            </a:xfrm>
            <a:prstGeom prst="roundRect">
              <a:avLst>
                <a:gd name="adj" fmla="val 16667"/>
              </a:avLst>
            </a:prstGeom>
            <a:solidFill>
              <a:srgbClr val="7AB8BF"/>
            </a:solidFill>
            <a:ln>
              <a:noFill/>
            </a:ln>
            <a:extLst>
              <a:ext uri="{91240B29-F687-4F45-9708-019B960494DF}">
                <a14:hiddenLine xmlns=""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44" name="图文框 35"/>
            <p:cNvSpPr>
              <a:spLocks noChangeArrowheads="1"/>
            </p:cNvSpPr>
            <p:nvPr/>
          </p:nvSpPr>
          <p:spPr bwMode="auto">
            <a:xfrm>
              <a:off x="404082" y="418903"/>
              <a:ext cx="648427" cy="601851"/>
            </a:xfrm>
            <a:custGeom>
              <a:avLst/>
              <a:gdLst>
                <a:gd name="T0" fmla="*/ 74663 w 790121"/>
                <a:gd name="T1" fmla="*/ 233103 h 733367"/>
                <a:gd name="T2" fmla="*/ 99550 w 790121"/>
                <a:gd name="T3" fmla="*/ 257990 h 733367"/>
                <a:gd name="T4" fmla="*/ 74663 w 790121"/>
                <a:gd name="T5" fmla="*/ 282878 h 733367"/>
                <a:gd name="T6" fmla="*/ 49774 w 790121"/>
                <a:gd name="T7" fmla="*/ 257990 h 733367"/>
                <a:gd name="T8" fmla="*/ 74663 w 790121"/>
                <a:gd name="T9" fmla="*/ 233103 h 733367"/>
                <a:gd name="T10" fmla="*/ 29528 w 790121"/>
                <a:gd name="T11" fmla="*/ 212858 h 733367"/>
                <a:gd name="T12" fmla="*/ 29528 w 790121"/>
                <a:gd name="T13" fmla="*/ 303124 h 733367"/>
                <a:gd name="T14" fmla="*/ 119796 w 790121"/>
                <a:gd name="T15" fmla="*/ 303124 h 733367"/>
                <a:gd name="T16" fmla="*/ 119796 w 790121"/>
                <a:gd name="T17" fmla="*/ 212858 h 733367"/>
                <a:gd name="T18" fmla="*/ 29528 w 790121"/>
                <a:gd name="T19" fmla="*/ 212858 h 733367"/>
                <a:gd name="T20" fmla="*/ 182508 w 790121"/>
                <a:gd name="T21" fmla="*/ 183327 h 733367"/>
                <a:gd name="T22" fmla="*/ 331834 w 790121"/>
                <a:gd name="T23" fmla="*/ 183327 h 733367"/>
                <a:gd name="T24" fmla="*/ 331834 w 790121"/>
                <a:gd name="T25" fmla="*/ 332653 h 733367"/>
                <a:gd name="T26" fmla="*/ 182508 w 790121"/>
                <a:gd name="T27" fmla="*/ 332653 h 733367"/>
                <a:gd name="T28" fmla="*/ 182508 w 790121"/>
                <a:gd name="T29" fmla="*/ 183327 h 733367"/>
                <a:gd name="T30" fmla="*/ 0 w 790121"/>
                <a:gd name="T31" fmla="*/ 183327 h 733367"/>
                <a:gd name="T32" fmla="*/ 149325 w 790121"/>
                <a:gd name="T33" fmla="*/ 183327 h 733367"/>
                <a:gd name="T34" fmla="*/ 149325 w 790121"/>
                <a:gd name="T35" fmla="*/ 332653 h 733367"/>
                <a:gd name="T36" fmla="*/ 0 w 790121"/>
                <a:gd name="T37" fmla="*/ 332653 h 733367"/>
                <a:gd name="T38" fmla="*/ 0 w 790121"/>
                <a:gd name="T39" fmla="*/ 183327 h 733367"/>
                <a:gd name="T40" fmla="*/ 29528 w 790121"/>
                <a:gd name="T41" fmla="*/ 30347 h 733367"/>
                <a:gd name="T42" fmla="*/ 29528 w 790121"/>
                <a:gd name="T43" fmla="*/ 120615 h 733367"/>
                <a:gd name="T44" fmla="*/ 119796 w 790121"/>
                <a:gd name="T45" fmla="*/ 120615 h 733367"/>
                <a:gd name="T46" fmla="*/ 119796 w 790121"/>
                <a:gd name="T47" fmla="*/ 30347 h 733367"/>
                <a:gd name="T48" fmla="*/ 29528 w 790121"/>
                <a:gd name="T49" fmla="*/ 30347 h 733367"/>
                <a:gd name="T50" fmla="*/ 182508 w 790121"/>
                <a:gd name="T51" fmla="*/ 819 h 733367"/>
                <a:gd name="T52" fmla="*/ 329621 w 790121"/>
                <a:gd name="T53" fmla="*/ 819 h 733367"/>
                <a:gd name="T54" fmla="*/ 301781 w 790121"/>
                <a:gd name="T55" fmla="*/ 30348 h 733367"/>
                <a:gd name="T56" fmla="*/ 212038 w 790121"/>
                <a:gd name="T57" fmla="*/ 30348 h 733367"/>
                <a:gd name="T58" fmla="*/ 212038 w 790121"/>
                <a:gd name="T59" fmla="*/ 120616 h 733367"/>
                <a:gd name="T60" fmla="*/ 302305 w 790121"/>
                <a:gd name="T61" fmla="*/ 120616 h 733367"/>
                <a:gd name="T62" fmla="*/ 302305 w 790121"/>
                <a:gd name="T63" fmla="*/ 85437 h 733367"/>
                <a:gd name="T64" fmla="*/ 331834 w 790121"/>
                <a:gd name="T65" fmla="*/ 54117 h 733367"/>
                <a:gd name="T66" fmla="*/ 331834 w 790121"/>
                <a:gd name="T67" fmla="*/ 150145 h 733367"/>
                <a:gd name="T68" fmla="*/ 182508 w 790121"/>
                <a:gd name="T69" fmla="*/ 150145 h 733367"/>
                <a:gd name="T70" fmla="*/ 182508 w 790121"/>
                <a:gd name="T71" fmla="*/ 819 h 733367"/>
                <a:gd name="T72" fmla="*/ 0 w 790121"/>
                <a:gd name="T73" fmla="*/ 818 h 733367"/>
                <a:gd name="T74" fmla="*/ 149325 w 790121"/>
                <a:gd name="T75" fmla="*/ 818 h 733367"/>
                <a:gd name="T76" fmla="*/ 149325 w 790121"/>
                <a:gd name="T77" fmla="*/ 150145 h 733367"/>
                <a:gd name="T78" fmla="*/ 0 w 790121"/>
                <a:gd name="T79" fmla="*/ 150145 h 733367"/>
                <a:gd name="T80" fmla="*/ 0 w 790121"/>
                <a:gd name="T81" fmla="*/ 818 h 733367"/>
                <a:gd name="T82" fmla="*/ 346738 w 790121"/>
                <a:gd name="T83" fmla="*/ 0 h 733367"/>
                <a:gd name="T84" fmla="*/ 358396 w 790121"/>
                <a:gd name="T85" fmla="*/ 11659 h 733367"/>
                <a:gd name="T86" fmla="*/ 272184 w 790121"/>
                <a:gd name="T87" fmla="*/ 97871 h 733367"/>
                <a:gd name="T88" fmla="*/ 272318 w 790121"/>
                <a:gd name="T89" fmla="*/ 98004 h 733367"/>
                <a:gd name="T90" fmla="*/ 261416 w 790121"/>
                <a:gd name="T91" fmla="*/ 108907 h 733367"/>
                <a:gd name="T92" fmla="*/ 218261 w 790121"/>
                <a:gd name="T93" fmla="*/ 65750 h 733367"/>
                <a:gd name="T94" fmla="*/ 229162 w 790121"/>
                <a:gd name="T95" fmla="*/ 54849 h 733367"/>
                <a:gd name="T96" fmla="*/ 260526 w 790121"/>
                <a:gd name="T97" fmla="*/ 86212 h 733367"/>
                <a:gd name="T98" fmla="*/ 346738 w 790121"/>
                <a:gd name="T99" fmla="*/ 0 h 7333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0121"/>
                <a:gd name="T151" fmla="*/ 0 h 733367"/>
                <a:gd name="T152" fmla="*/ 790121 w 790121"/>
                <a:gd name="T153" fmla="*/ 733367 h 7333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0121" h="733367">
                  <a:moveTo>
                    <a:pt x="164601" y="513898"/>
                  </a:moveTo>
                  <a:cubicBezTo>
                    <a:pt x="194903" y="513898"/>
                    <a:pt x="219468" y="538463"/>
                    <a:pt x="219468" y="568765"/>
                  </a:cubicBezTo>
                  <a:cubicBezTo>
                    <a:pt x="219468" y="599067"/>
                    <a:pt x="194903" y="623632"/>
                    <a:pt x="164601" y="623632"/>
                  </a:cubicBezTo>
                  <a:cubicBezTo>
                    <a:pt x="134299" y="623632"/>
                    <a:pt x="109734" y="599067"/>
                    <a:pt x="109734" y="568765"/>
                  </a:cubicBezTo>
                  <a:cubicBezTo>
                    <a:pt x="109734" y="538463"/>
                    <a:pt x="134299" y="513898"/>
                    <a:pt x="164601" y="513898"/>
                  </a:cubicBezTo>
                  <a:close/>
                  <a:moveTo>
                    <a:pt x="65100" y="469264"/>
                  </a:moveTo>
                  <a:lnTo>
                    <a:pt x="65100" y="668267"/>
                  </a:lnTo>
                  <a:lnTo>
                    <a:pt x="264103" y="668267"/>
                  </a:lnTo>
                  <a:lnTo>
                    <a:pt x="264103" y="469264"/>
                  </a:lnTo>
                  <a:lnTo>
                    <a:pt x="65100" y="469264"/>
                  </a:lnTo>
                  <a:close/>
                  <a:moveTo>
                    <a:pt x="402359" y="404164"/>
                  </a:moveTo>
                  <a:lnTo>
                    <a:pt x="731562" y="404164"/>
                  </a:lnTo>
                  <a:lnTo>
                    <a:pt x="731562" y="733367"/>
                  </a:lnTo>
                  <a:lnTo>
                    <a:pt x="402359" y="733367"/>
                  </a:lnTo>
                  <a:lnTo>
                    <a:pt x="402359" y="404164"/>
                  </a:lnTo>
                  <a:close/>
                  <a:moveTo>
                    <a:pt x="0" y="404164"/>
                  </a:moveTo>
                  <a:lnTo>
                    <a:pt x="329203" y="404164"/>
                  </a:lnTo>
                  <a:lnTo>
                    <a:pt x="329203" y="733367"/>
                  </a:lnTo>
                  <a:lnTo>
                    <a:pt x="0" y="733367"/>
                  </a:lnTo>
                  <a:lnTo>
                    <a:pt x="0" y="404164"/>
                  </a:lnTo>
                  <a:close/>
                  <a:moveTo>
                    <a:pt x="65100" y="66905"/>
                  </a:moveTo>
                  <a:lnTo>
                    <a:pt x="65100" y="265908"/>
                  </a:lnTo>
                  <a:lnTo>
                    <a:pt x="264103" y="265908"/>
                  </a:lnTo>
                  <a:lnTo>
                    <a:pt x="264103" y="66905"/>
                  </a:lnTo>
                  <a:lnTo>
                    <a:pt x="65100" y="66905"/>
                  </a:lnTo>
                  <a:close/>
                  <a:moveTo>
                    <a:pt x="402359" y="1806"/>
                  </a:moveTo>
                  <a:lnTo>
                    <a:pt x="726682" y="1806"/>
                  </a:lnTo>
                  <a:lnTo>
                    <a:pt x="665305" y="66906"/>
                  </a:lnTo>
                  <a:lnTo>
                    <a:pt x="467459" y="66906"/>
                  </a:lnTo>
                  <a:lnTo>
                    <a:pt x="467459" y="265909"/>
                  </a:lnTo>
                  <a:lnTo>
                    <a:pt x="666462" y="265909"/>
                  </a:lnTo>
                  <a:lnTo>
                    <a:pt x="666462" y="188355"/>
                  </a:lnTo>
                  <a:lnTo>
                    <a:pt x="731562" y="119306"/>
                  </a:lnTo>
                  <a:lnTo>
                    <a:pt x="731562" y="331009"/>
                  </a:lnTo>
                  <a:lnTo>
                    <a:pt x="402359" y="331009"/>
                  </a:lnTo>
                  <a:lnTo>
                    <a:pt x="402359" y="1806"/>
                  </a:lnTo>
                  <a:close/>
                  <a:moveTo>
                    <a:pt x="0" y="1805"/>
                  </a:moveTo>
                  <a:lnTo>
                    <a:pt x="329203" y="1805"/>
                  </a:lnTo>
                  <a:lnTo>
                    <a:pt x="329203" y="331008"/>
                  </a:lnTo>
                  <a:lnTo>
                    <a:pt x="0" y="331008"/>
                  </a:lnTo>
                  <a:lnTo>
                    <a:pt x="0" y="1805"/>
                  </a:lnTo>
                  <a:close/>
                  <a:moveTo>
                    <a:pt x="764419" y="0"/>
                  </a:moveTo>
                  <a:lnTo>
                    <a:pt x="790121" y="25703"/>
                  </a:lnTo>
                  <a:lnTo>
                    <a:pt x="600057" y="215767"/>
                  </a:lnTo>
                  <a:lnTo>
                    <a:pt x="600352" y="216061"/>
                  </a:lnTo>
                  <a:lnTo>
                    <a:pt x="576318" y="240095"/>
                  </a:lnTo>
                  <a:lnTo>
                    <a:pt x="481177" y="144952"/>
                  </a:lnTo>
                  <a:lnTo>
                    <a:pt x="505210" y="120919"/>
                  </a:lnTo>
                  <a:lnTo>
                    <a:pt x="574355" y="190064"/>
                  </a:lnTo>
                  <a:lnTo>
                    <a:pt x="764419" y="0"/>
                  </a:lnTo>
                  <a:close/>
                </a:path>
              </a:pathLst>
            </a:custGeom>
            <a:solidFill>
              <a:schemeClr val="bg1"/>
            </a:solidFill>
            <a:ln>
              <a:noFill/>
            </a:ln>
            <a:extLst>
              <a:ext uri="{91240B29-F687-4F45-9708-019B960494DF}">
                <a14:hiddenLine xmlns="" xmlns:a14="http://schemas.microsoft.com/office/drawing/2010/main" w="25400" cap="flat" cmpd="sng">
                  <a:solidFill>
                    <a:srgbClr val="BA990F"/>
                  </a:solidFill>
                  <a:bevel/>
                  <a:headEnd/>
                  <a:tailEnd/>
                </a14:hiddenLine>
              </a:ext>
            </a:extLst>
          </p:spPr>
          <p:txBody>
            <a:bodyPr anchor="ctr"/>
            <a:lstStyle/>
            <a:p>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grpSp>
      <p:grpSp>
        <p:nvGrpSpPr>
          <p:cNvPr id="5" name="淘宝网chenying0907出品 11"/>
          <p:cNvGrpSpPr>
            <a:grpSpLocks/>
          </p:cNvGrpSpPr>
          <p:nvPr/>
        </p:nvGrpSpPr>
        <p:grpSpPr bwMode="auto">
          <a:xfrm>
            <a:off x="3116254" y="3145922"/>
            <a:ext cx="1045928" cy="1047705"/>
            <a:chOff x="0" y="0"/>
            <a:chExt cx="661926" cy="661926"/>
          </a:xfrm>
        </p:grpSpPr>
        <p:sp>
          <p:nvSpPr>
            <p:cNvPr id="49" name="圆角淘宝网chenying0907出品 12"/>
            <p:cNvSpPr>
              <a:spLocks noChangeArrowheads="1"/>
            </p:cNvSpPr>
            <p:nvPr/>
          </p:nvSpPr>
          <p:spPr bwMode="auto">
            <a:xfrm rot="2700000">
              <a:off x="0" y="0"/>
              <a:ext cx="661926" cy="661926"/>
            </a:xfrm>
            <a:prstGeom prst="roundRect">
              <a:avLst>
                <a:gd name="adj" fmla="val 16667"/>
              </a:avLst>
            </a:prstGeom>
            <a:solidFill>
              <a:srgbClr val="F7443D"/>
            </a:solidFill>
            <a:ln>
              <a:noFill/>
            </a:ln>
            <a:extLst>
              <a:ext uri="{91240B29-F687-4F45-9708-019B960494DF}">
                <a14:hiddenLine xmlns=""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50" name="淘宝网chenying0907出品 30"/>
            <p:cNvSpPr>
              <a:spLocks noChangeArrowheads="1"/>
            </p:cNvSpPr>
            <p:nvPr/>
          </p:nvSpPr>
          <p:spPr bwMode="auto">
            <a:xfrm>
              <a:off x="135513" y="135513"/>
              <a:ext cx="390901" cy="390901"/>
            </a:xfrm>
            <a:custGeom>
              <a:avLst/>
              <a:gdLst>
                <a:gd name="T0" fmla="*/ 13841 w 944830"/>
                <a:gd name="T1" fmla="*/ 0 h 944830"/>
                <a:gd name="T2" fmla="*/ 18947 w 944830"/>
                <a:gd name="T3" fmla="*/ 5106 h 944830"/>
                <a:gd name="T4" fmla="*/ 22160 w 944830"/>
                <a:gd name="T5" fmla="*/ 2730 h 944830"/>
                <a:gd name="T6" fmla="*/ 25586 w 944830"/>
                <a:gd name="T7" fmla="*/ 6155 h 944830"/>
                <a:gd name="T8" fmla="*/ 23210 w 944830"/>
                <a:gd name="T9" fmla="*/ 9369 h 944830"/>
                <a:gd name="T10" fmla="*/ 27682 w 944830"/>
                <a:gd name="T11" fmla="*/ 13841 h 944830"/>
                <a:gd name="T12" fmla="*/ 23075 w 944830"/>
                <a:gd name="T13" fmla="*/ 18448 h 944830"/>
                <a:gd name="T14" fmla="*/ 20203 w 944830"/>
                <a:gd name="T15" fmla="*/ 16777 h 944830"/>
                <a:gd name="T16" fmla="*/ 16777 w 944830"/>
                <a:gd name="T17" fmla="*/ 20203 h 944830"/>
                <a:gd name="T18" fmla="*/ 18448 w 944830"/>
                <a:gd name="T19" fmla="*/ 23075 h 944830"/>
                <a:gd name="T20" fmla="*/ 13841 w 944830"/>
                <a:gd name="T21" fmla="*/ 27682 h 944830"/>
                <a:gd name="T22" fmla="*/ 9234 w 944830"/>
                <a:gd name="T23" fmla="*/ 23075 h 944830"/>
                <a:gd name="T24" fmla="*/ 10905 w 944830"/>
                <a:gd name="T25" fmla="*/ 20203 h 944830"/>
                <a:gd name="T26" fmla="*/ 7480 w 944830"/>
                <a:gd name="T27" fmla="*/ 16777 h 944830"/>
                <a:gd name="T28" fmla="*/ 4607 w 944830"/>
                <a:gd name="T29" fmla="*/ 18448 h 944830"/>
                <a:gd name="T30" fmla="*/ 0 w 944830"/>
                <a:gd name="T31" fmla="*/ 13841 h 944830"/>
                <a:gd name="T32" fmla="*/ 4472 w 944830"/>
                <a:gd name="T33" fmla="*/ 9369 h 944830"/>
                <a:gd name="T34" fmla="*/ 2096 w 944830"/>
                <a:gd name="T35" fmla="*/ 6155 h 944830"/>
                <a:gd name="T36" fmla="*/ 5522 w 944830"/>
                <a:gd name="T37" fmla="*/ 2730 h 944830"/>
                <a:gd name="T38" fmla="*/ 8736 w 944830"/>
                <a:gd name="T39" fmla="*/ 5106 h 944830"/>
                <a:gd name="T40" fmla="*/ 13841 w 944830"/>
                <a:gd name="T41" fmla="*/ 0 h 9448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4830"/>
                <a:gd name="T64" fmla="*/ 0 h 944830"/>
                <a:gd name="T65" fmla="*/ 944830 w 944830"/>
                <a:gd name="T66" fmla="*/ 944830 h 9448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4830" h="944830">
                  <a:moveTo>
                    <a:pt x="472415" y="0"/>
                  </a:moveTo>
                  <a:lnTo>
                    <a:pt x="646674" y="174258"/>
                  </a:lnTo>
                  <a:cubicBezTo>
                    <a:pt x="660469" y="126985"/>
                    <a:pt x="704464" y="93179"/>
                    <a:pt x="756355" y="93179"/>
                  </a:cubicBezTo>
                  <a:cubicBezTo>
                    <a:pt x="820926" y="93179"/>
                    <a:pt x="873272" y="145525"/>
                    <a:pt x="873272" y="210096"/>
                  </a:cubicBezTo>
                  <a:cubicBezTo>
                    <a:pt x="873272" y="261987"/>
                    <a:pt x="839466" y="305983"/>
                    <a:pt x="792193" y="319778"/>
                  </a:cubicBezTo>
                  <a:lnTo>
                    <a:pt x="944830" y="472415"/>
                  </a:lnTo>
                  <a:lnTo>
                    <a:pt x="787583" y="629662"/>
                  </a:lnTo>
                  <a:cubicBezTo>
                    <a:pt x="768788" y="595026"/>
                    <a:pt x="731782" y="572630"/>
                    <a:pt x="689546" y="572630"/>
                  </a:cubicBezTo>
                  <a:cubicBezTo>
                    <a:pt x="624975" y="572630"/>
                    <a:pt x="572629" y="624976"/>
                    <a:pt x="572629" y="689547"/>
                  </a:cubicBezTo>
                  <a:cubicBezTo>
                    <a:pt x="572629" y="731783"/>
                    <a:pt x="595025" y="768788"/>
                    <a:pt x="629662" y="787584"/>
                  </a:cubicBezTo>
                  <a:lnTo>
                    <a:pt x="472415" y="944830"/>
                  </a:lnTo>
                  <a:lnTo>
                    <a:pt x="315169" y="787584"/>
                  </a:lnTo>
                  <a:cubicBezTo>
                    <a:pt x="349805" y="768788"/>
                    <a:pt x="372201" y="731783"/>
                    <a:pt x="372201" y="689547"/>
                  </a:cubicBezTo>
                  <a:cubicBezTo>
                    <a:pt x="372201" y="624976"/>
                    <a:pt x="319855" y="572630"/>
                    <a:pt x="255284" y="572630"/>
                  </a:cubicBezTo>
                  <a:cubicBezTo>
                    <a:pt x="213048" y="572630"/>
                    <a:pt x="176043" y="595026"/>
                    <a:pt x="157247" y="629662"/>
                  </a:cubicBezTo>
                  <a:lnTo>
                    <a:pt x="0" y="472415"/>
                  </a:lnTo>
                  <a:lnTo>
                    <a:pt x="152637" y="319778"/>
                  </a:lnTo>
                  <a:cubicBezTo>
                    <a:pt x="105363" y="305983"/>
                    <a:pt x="71557" y="261987"/>
                    <a:pt x="71557" y="210096"/>
                  </a:cubicBezTo>
                  <a:cubicBezTo>
                    <a:pt x="71557" y="145525"/>
                    <a:pt x="123903" y="93179"/>
                    <a:pt x="188474" y="93179"/>
                  </a:cubicBezTo>
                  <a:cubicBezTo>
                    <a:pt x="240365" y="93179"/>
                    <a:pt x="284362" y="126985"/>
                    <a:pt x="298156" y="174259"/>
                  </a:cubicBezTo>
                  <a:lnTo>
                    <a:pt x="472415" y="0"/>
                  </a:lnTo>
                  <a:close/>
                </a:path>
              </a:pathLst>
            </a:custGeom>
            <a:solidFill>
              <a:schemeClr val="bg1"/>
            </a:solidFill>
            <a:ln>
              <a:noFill/>
            </a:ln>
            <a:extLst>
              <a:ext uri="{91240B29-F687-4F45-9708-019B960494DF}">
                <a14:hiddenLine xmlns="" xmlns:a14="http://schemas.microsoft.com/office/drawing/2010/main" w="25400" cap="flat" cmpd="sng">
                  <a:solidFill>
                    <a:srgbClr val="BA990F"/>
                  </a:solidFill>
                  <a:bevel/>
                  <a:headEnd/>
                  <a:tailEnd/>
                </a14:hiddenLine>
              </a:ext>
            </a:extLst>
          </p:spPr>
          <p:txBody>
            <a:bodyPr anchor="ctr"/>
            <a:lstStyle/>
            <a:p>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grpSp>
      <p:sp>
        <p:nvSpPr>
          <p:cNvPr id="51" name="TextBox 14"/>
          <p:cNvSpPr>
            <a:spLocks noChangeArrowheads="1"/>
          </p:cNvSpPr>
          <p:nvPr/>
        </p:nvSpPr>
        <p:spPr bwMode="auto">
          <a:xfrm>
            <a:off x="4810944" y="1716932"/>
            <a:ext cx="6524463" cy="959548"/>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1589" tIns="40794" rIns="81589" bIns="40794" rtlCol="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r>
              <a:rPr lang="id-ID" sz="1900" dirty="0" smtClean="0">
                <a:latin typeface="Microsoft YaHei" pitchFamily="34" charset="-122"/>
                <a:ea typeface="Microsoft YaHei" pitchFamily="34" charset="-122"/>
              </a:rPr>
              <a:t>Apakah proses validasi yang akan dilakukan masih dalam lokasi kampus atau sudah sampai ke tahapan sesuai dengan kerangka pikir?</a:t>
            </a:r>
            <a:endParaRPr lang="en-US" sz="1900" dirty="0">
              <a:latin typeface="Microsoft YaHei" pitchFamily="34" charset="-122"/>
              <a:ea typeface="Microsoft YaHei" pitchFamily="34" charset="-122"/>
            </a:endParaRPr>
          </a:p>
        </p:txBody>
      </p:sp>
      <p:sp>
        <p:nvSpPr>
          <p:cNvPr id="52" name="Rectangle 42"/>
          <p:cNvSpPr>
            <a:spLocks noChangeArrowheads="1"/>
          </p:cNvSpPr>
          <p:nvPr/>
        </p:nvSpPr>
        <p:spPr bwMode="auto">
          <a:xfrm>
            <a:off x="4455870" y="1776179"/>
            <a:ext cx="253922" cy="253922"/>
          </a:xfrm>
          <a:prstGeom prst="rect">
            <a:avLst/>
          </a:prstGeom>
          <a:solidFill>
            <a:srgbClr val="7AB8BF"/>
          </a:solidFill>
          <a:ln>
            <a:noFill/>
          </a:ln>
          <a:extLst/>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sp>
        <p:nvSpPr>
          <p:cNvPr id="53" name="TextBox 16"/>
          <p:cNvSpPr>
            <a:spLocks noChangeArrowheads="1"/>
          </p:cNvSpPr>
          <p:nvPr/>
        </p:nvSpPr>
        <p:spPr bwMode="auto">
          <a:xfrm>
            <a:off x="4810944" y="2930778"/>
            <a:ext cx="6555994" cy="1846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r>
              <a:rPr lang="id-ID" sz="1900" dirty="0" smtClean="0">
                <a:latin typeface="Microsoft YaHei" pitchFamily="34" charset="-122"/>
                <a:ea typeface="Microsoft YaHei" pitchFamily="34" charset="-122"/>
              </a:rPr>
              <a:t>Dalam proses pengenalan plat dibutuhkan proses deteksi plat terlebih dahulu, untuk rumusan masalah pertama waktu proses dari MiniPC yang akan dirancang sebaiknya juga mempertimbangkan proses deteksi dengan algoritma yang digunakan bukan hanya ALPR.</a:t>
            </a:r>
            <a:endParaRPr lang="en-US" sz="1900" dirty="0">
              <a:latin typeface="Microsoft YaHei" pitchFamily="34" charset="-122"/>
              <a:ea typeface="Microsoft YaHei" pitchFamily="34" charset="-122"/>
            </a:endParaRPr>
          </a:p>
        </p:txBody>
      </p:sp>
      <p:sp>
        <p:nvSpPr>
          <p:cNvPr id="54" name="Rectangle 42"/>
          <p:cNvSpPr>
            <a:spLocks noChangeArrowheads="1"/>
          </p:cNvSpPr>
          <p:nvPr/>
        </p:nvSpPr>
        <p:spPr bwMode="auto">
          <a:xfrm>
            <a:off x="4455870" y="2990026"/>
            <a:ext cx="253922" cy="256038"/>
          </a:xfrm>
          <a:prstGeom prst="rect">
            <a:avLst/>
          </a:prstGeom>
          <a:solidFill>
            <a:srgbClr val="F7443D"/>
          </a:solidFill>
          <a:ln>
            <a:noFill/>
          </a:ln>
          <a:extLst/>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sp>
        <p:nvSpPr>
          <p:cNvPr id="55" name="TextBox 18"/>
          <p:cNvSpPr>
            <a:spLocks noChangeArrowheads="1"/>
          </p:cNvSpPr>
          <p:nvPr/>
        </p:nvSpPr>
        <p:spPr bwMode="auto">
          <a:xfrm>
            <a:off x="4810944" y="5084028"/>
            <a:ext cx="6240684" cy="969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r>
              <a:rPr lang="id-ID" sz="1900" dirty="0" smtClean="0">
                <a:latin typeface="Microsoft YaHei" pitchFamily="34" charset="-122"/>
                <a:ea typeface="Microsoft YaHei" pitchFamily="34" charset="-122"/>
                <a:cs typeface="Adobe Devanagari" pitchFamily="18" charset="0"/>
              </a:rPr>
              <a:t>Terkait dengan latar belakang masalah, bagaimana </a:t>
            </a:r>
            <a:r>
              <a:rPr lang="en-US" sz="1900" dirty="0" smtClean="0">
                <a:latin typeface="Microsoft YaHei" pitchFamily="34" charset="-122"/>
                <a:ea typeface="Microsoft YaHei" pitchFamily="34" charset="-122"/>
                <a:cs typeface="Adobe Devanagari" pitchFamily="18" charset="0"/>
              </a:rPr>
              <a:t>“</a:t>
            </a:r>
            <a:r>
              <a:rPr lang="en-US" sz="1900" dirty="0" err="1" smtClean="0">
                <a:latin typeface="Microsoft YaHei" pitchFamily="34" charset="-122"/>
                <a:ea typeface="Microsoft YaHei" pitchFamily="34" charset="-122"/>
                <a:cs typeface="Adobe Devanagari" pitchFamily="18" charset="0"/>
              </a:rPr>
              <a:t>pengumpulan</a:t>
            </a:r>
            <a:r>
              <a:rPr lang="en-US" sz="1900" dirty="0" smtClean="0">
                <a:latin typeface="Microsoft YaHei" pitchFamily="34" charset="-122"/>
                <a:ea typeface="Microsoft YaHei" pitchFamily="34" charset="-122"/>
                <a:cs typeface="Adobe Devanagari" pitchFamily="18" charset="0"/>
              </a:rPr>
              <a:t> </a:t>
            </a:r>
            <a:r>
              <a:rPr lang="en-US" sz="1900" dirty="0" err="1" smtClean="0">
                <a:latin typeface="Microsoft YaHei" pitchFamily="34" charset="-122"/>
                <a:ea typeface="Microsoft YaHei" pitchFamily="34" charset="-122"/>
                <a:cs typeface="Adobe Devanagari" pitchFamily="18" charset="0"/>
              </a:rPr>
              <a:t>dengan</a:t>
            </a:r>
            <a:r>
              <a:rPr lang="en-US" sz="1900" dirty="0" smtClean="0">
                <a:latin typeface="Microsoft YaHei" pitchFamily="34" charset="-122"/>
                <a:ea typeface="Microsoft YaHei" pitchFamily="34" charset="-122"/>
                <a:cs typeface="Adobe Devanagari" pitchFamily="18" charset="0"/>
              </a:rPr>
              <a:t> </a:t>
            </a:r>
            <a:r>
              <a:rPr lang="en-US" sz="1900" dirty="0" err="1" smtClean="0">
                <a:latin typeface="Microsoft YaHei" pitchFamily="34" charset="-122"/>
                <a:ea typeface="Microsoft YaHei" pitchFamily="34" charset="-122"/>
                <a:cs typeface="Adobe Devanagari" pitchFamily="18" charset="0"/>
              </a:rPr>
              <a:t>sistem</a:t>
            </a:r>
            <a:r>
              <a:rPr lang="en-US" sz="1900" dirty="0" smtClean="0">
                <a:latin typeface="Microsoft YaHei" pitchFamily="34" charset="-122"/>
                <a:ea typeface="Microsoft YaHei" pitchFamily="34" charset="-122"/>
                <a:cs typeface="Adobe Devanagari" pitchFamily="18" charset="0"/>
              </a:rPr>
              <a:t> </a:t>
            </a:r>
            <a:r>
              <a:rPr lang="en-US" sz="1900" dirty="0" err="1" smtClean="0">
                <a:latin typeface="Microsoft YaHei" pitchFamily="34" charset="-122"/>
                <a:ea typeface="Microsoft YaHei" pitchFamily="34" charset="-122"/>
                <a:cs typeface="Adobe Devanagari" pitchFamily="18" charset="0"/>
              </a:rPr>
              <a:t>Petik</a:t>
            </a:r>
            <a:r>
              <a:rPr lang="en-US" sz="1900" dirty="0" smtClean="0">
                <a:latin typeface="Microsoft YaHei" pitchFamily="34" charset="-122"/>
                <a:ea typeface="Microsoft YaHei" pitchFamily="34" charset="-122"/>
                <a:cs typeface="Adobe Devanagari" pitchFamily="18" charset="0"/>
              </a:rPr>
              <a:t> (manual)”</a:t>
            </a:r>
            <a:r>
              <a:rPr lang="id-ID" sz="1900" dirty="0" smtClean="0">
                <a:latin typeface="Microsoft YaHei" pitchFamily="34" charset="-122"/>
                <a:ea typeface="Microsoft YaHei" pitchFamily="34" charset="-122"/>
                <a:cs typeface="Adobe Devanagari" pitchFamily="18" charset="0"/>
              </a:rPr>
              <a:t>yang dimaksud?? </a:t>
            </a:r>
            <a:endParaRPr lang="en-US" sz="1900" dirty="0">
              <a:latin typeface="Microsoft YaHei" pitchFamily="34" charset="-122"/>
              <a:ea typeface="Microsoft YaHei" pitchFamily="34" charset="-122"/>
              <a:cs typeface="Adobe Devanagari" pitchFamily="18" charset="0"/>
            </a:endParaRPr>
          </a:p>
        </p:txBody>
      </p:sp>
      <p:sp>
        <p:nvSpPr>
          <p:cNvPr id="56" name="Rectangle 42"/>
          <p:cNvSpPr>
            <a:spLocks noChangeArrowheads="1"/>
          </p:cNvSpPr>
          <p:nvPr/>
        </p:nvSpPr>
        <p:spPr bwMode="auto">
          <a:xfrm>
            <a:off x="4455870" y="5143276"/>
            <a:ext cx="253922" cy="256038"/>
          </a:xfrm>
          <a:prstGeom prst="rect">
            <a:avLst/>
          </a:prstGeom>
          <a:solidFill>
            <a:srgbClr val="7AB8BF"/>
          </a:solidFill>
          <a:ln>
            <a:noFill/>
          </a:ln>
          <a:extLst/>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grpSp>
        <p:nvGrpSpPr>
          <p:cNvPr id="6" name="淘宝网chenying0907出品 20"/>
          <p:cNvGrpSpPr>
            <a:grpSpLocks/>
          </p:cNvGrpSpPr>
          <p:nvPr/>
        </p:nvGrpSpPr>
        <p:grpSpPr bwMode="auto">
          <a:xfrm>
            <a:off x="2586739" y="2594799"/>
            <a:ext cx="740496" cy="740496"/>
            <a:chOff x="0" y="0"/>
            <a:chExt cx="661926" cy="661926"/>
          </a:xfrm>
        </p:grpSpPr>
        <p:sp>
          <p:nvSpPr>
            <p:cNvPr id="58" name="圆角淘宝网chenying0907出品 21"/>
            <p:cNvSpPr>
              <a:spLocks noChangeArrowheads="1"/>
            </p:cNvSpPr>
            <p:nvPr/>
          </p:nvSpPr>
          <p:spPr bwMode="auto">
            <a:xfrm rot="2700000">
              <a:off x="0" y="0"/>
              <a:ext cx="661926" cy="661926"/>
            </a:xfrm>
            <a:prstGeom prst="roundRect">
              <a:avLst>
                <a:gd name="adj" fmla="val 16667"/>
              </a:avLst>
            </a:prstGeom>
            <a:solidFill>
              <a:srgbClr val="F7443D"/>
            </a:solidFill>
            <a:ln>
              <a:noFill/>
            </a:ln>
            <a:extLst>
              <a:ext uri="{91240B29-F687-4F45-9708-019B960494DF}">
                <a14:hiddenLine xmlns=""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59" name="圆角淘宝网chenying0907出品 68"/>
            <p:cNvSpPr>
              <a:spLocks noChangeArrowheads="1"/>
            </p:cNvSpPr>
            <p:nvPr/>
          </p:nvSpPr>
          <p:spPr bwMode="auto">
            <a:xfrm>
              <a:off x="140258" y="208096"/>
              <a:ext cx="381410" cy="245735"/>
            </a:xfrm>
            <a:custGeom>
              <a:avLst/>
              <a:gdLst>
                <a:gd name="T0" fmla="*/ 8699 w 978088"/>
                <a:gd name="T1" fmla="*/ 0 h 630163"/>
                <a:gd name="T2" fmla="*/ 14093 w 978088"/>
                <a:gd name="T3" fmla="*/ 3320 h 630163"/>
                <a:gd name="T4" fmla="*/ 16417 w 978088"/>
                <a:gd name="T5" fmla="*/ 2393 h 630163"/>
                <a:gd name="T6" fmla="*/ 19897 w 978088"/>
                <a:gd name="T7" fmla="*/ 5873 h 630163"/>
                <a:gd name="T8" fmla="*/ 19835 w 978088"/>
                <a:gd name="T9" fmla="*/ 6176 h 630163"/>
                <a:gd name="T10" fmla="*/ 22617 w 978088"/>
                <a:gd name="T11" fmla="*/ 10222 h 630163"/>
                <a:gd name="T12" fmla="*/ 18267 w 978088"/>
                <a:gd name="T13" fmla="*/ 14572 h 630163"/>
                <a:gd name="T14" fmla="*/ 4349 w 978088"/>
                <a:gd name="T15" fmla="*/ 14572 h 630163"/>
                <a:gd name="T16" fmla="*/ 0 w 978088"/>
                <a:gd name="T17" fmla="*/ 10222 h 630163"/>
                <a:gd name="T18" fmla="*/ 2624 w 978088"/>
                <a:gd name="T19" fmla="*/ 6236 h 630163"/>
                <a:gd name="T20" fmla="*/ 2610 w 978088"/>
                <a:gd name="T21" fmla="*/ 6089 h 630163"/>
                <a:gd name="T22" fmla="*/ 8699 w 978088"/>
                <a:gd name="T23" fmla="*/ 0 h 6301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8088"/>
                <a:gd name="T37" fmla="*/ 0 h 630163"/>
                <a:gd name="T38" fmla="*/ 978088 w 978088"/>
                <a:gd name="T39" fmla="*/ 630163 h 6301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8088" h="630163">
                  <a:moveTo>
                    <a:pt x="376188" y="0"/>
                  </a:moveTo>
                  <a:cubicBezTo>
                    <a:pt x="478336" y="0"/>
                    <a:pt x="566899" y="58161"/>
                    <a:pt x="609473" y="143596"/>
                  </a:cubicBezTo>
                  <a:cubicBezTo>
                    <a:pt x="635404" y="118352"/>
                    <a:pt x="670955" y="103500"/>
                    <a:pt x="709975" y="103500"/>
                  </a:cubicBezTo>
                  <a:cubicBezTo>
                    <a:pt x="793080" y="103500"/>
                    <a:pt x="860450" y="170870"/>
                    <a:pt x="860450" y="253975"/>
                  </a:cubicBezTo>
                  <a:lnTo>
                    <a:pt x="857805" y="267079"/>
                  </a:lnTo>
                  <a:cubicBezTo>
                    <a:pt x="928258" y="293890"/>
                    <a:pt x="978088" y="362161"/>
                    <a:pt x="978088" y="442069"/>
                  </a:cubicBezTo>
                  <a:cubicBezTo>
                    <a:pt x="978088" y="545950"/>
                    <a:pt x="893875" y="630163"/>
                    <a:pt x="789994" y="630163"/>
                  </a:cubicBezTo>
                  <a:lnTo>
                    <a:pt x="188094" y="630163"/>
                  </a:lnTo>
                  <a:cubicBezTo>
                    <a:pt x="84213" y="630163"/>
                    <a:pt x="0" y="545950"/>
                    <a:pt x="0" y="442069"/>
                  </a:cubicBezTo>
                  <a:cubicBezTo>
                    <a:pt x="0" y="364739"/>
                    <a:pt x="46666" y="298309"/>
                    <a:pt x="113497" y="269689"/>
                  </a:cubicBezTo>
                  <a:cubicBezTo>
                    <a:pt x="112881" y="267585"/>
                    <a:pt x="112856" y="265461"/>
                    <a:pt x="112856" y="263332"/>
                  </a:cubicBezTo>
                  <a:cubicBezTo>
                    <a:pt x="112856" y="117898"/>
                    <a:pt x="230754" y="0"/>
                    <a:pt x="376188" y="0"/>
                  </a:cubicBezTo>
                  <a:close/>
                </a:path>
              </a:pathLst>
            </a:custGeom>
            <a:solidFill>
              <a:schemeClr val="bg1"/>
            </a:solidFill>
            <a:ln>
              <a:noFill/>
            </a:ln>
            <a:extLst>
              <a:ext uri="{91240B29-F687-4F45-9708-019B960494DF}">
                <a14:hiddenLine xmlns="" xmlns:a14="http://schemas.microsoft.com/office/drawing/2010/main" w="25400" cap="flat" cmpd="sng">
                  <a:solidFill>
                    <a:srgbClr val="BA990F"/>
                  </a:solidFill>
                  <a:bevel/>
                  <a:headEnd/>
                  <a:tailEnd/>
                </a14:hiddenLine>
              </a:ext>
            </a:extLst>
          </p:spPr>
          <p:txBody>
            <a:bodyPr anchor="ctr"/>
            <a:lstStyle/>
            <a:p>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 xmlns:p14="http://schemas.microsoft.com/office/powerpoint/2010/main" val="3520070096"/>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 xmlns:a16="http://schemas.microsoft.com/office/drawing/2014/main" id="{80F22C5C-F2C7-4ECB-8DBE-0B218291E29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grpSp>
        <p:nvGrpSpPr>
          <p:cNvPr id="2" name="组合 1">
            <a:extLst>
              <a:ext uri="{FF2B5EF4-FFF2-40B4-BE49-F238E27FC236}">
                <a16:creationId xmlns="" xmlns:a16="http://schemas.microsoft.com/office/drawing/2014/main" id="{BAD7FE07-FE85-4961-B86F-C1791AD31D8C}"/>
              </a:ext>
            </a:extLst>
          </p:cNvPr>
          <p:cNvGrpSpPr/>
          <p:nvPr/>
        </p:nvGrpSpPr>
        <p:grpSpPr>
          <a:xfrm>
            <a:off x="442913" y="428624"/>
            <a:ext cx="11280774" cy="5962652"/>
            <a:chOff x="442913" y="428624"/>
            <a:chExt cx="11280774" cy="5962652"/>
          </a:xfrm>
        </p:grpSpPr>
        <p:sp>
          <p:nvSpPr>
            <p:cNvPr id="9" name="矩形: 圆角 8">
              <a:extLst>
                <a:ext uri="{FF2B5EF4-FFF2-40B4-BE49-F238E27FC236}">
                  <a16:creationId xmlns="" xmlns:a16="http://schemas.microsoft.com/office/drawing/2014/main"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 xmlns:a16="http://schemas.microsoft.com/office/drawing/2014/main"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sp>
        <p:nvSpPr>
          <p:cNvPr id="18" name="TextBox 10">
            <a:extLst>
              <a:ext uri="{FF2B5EF4-FFF2-40B4-BE49-F238E27FC236}">
                <a16:creationId xmlns="" xmlns:a16="http://schemas.microsoft.com/office/drawing/2014/main" id="{DB732CFD-0DAF-4745-9FBD-02A9A28DB73C}"/>
              </a:ext>
            </a:extLst>
          </p:cNvPr>
          <p:cNvSpPr txBox="1"/>
          <p:nvPr/>
        </p:nvSpPr>
        <p:spPr>
          <a:xfrm rot="16200000">
            <a:off x="4396884" y="-1799373"/>
            <a:ext cx="677108" cy="6168525"/>
          </a:xfrm>
          <a:prstGeom prst="rect">
            <a:avLst/>
          </a:prstGeom>
          <a:solidFill>
            <a:srgbClr val="A2CDD2"/>
          </a:solidFill>
        </p:spPr>
        <p:txBody>
          <a:bodyPr vert="eaVert" wrap="square" rtlCol="0">
            <a:spAutoFit/>
          </a:bodyPr>
          <a:lstStyle/>
          <a:p>
            <a:pPr algn="dist"/>
            <a:r>
              <a:rPr lang="en-US" altLang="zh-CN" sz="32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rPr>
              <a:t>HASIL REVIEW (2)</a:t>
            </a:r>
            <a:endParaRPr lang="zh-CN" altLang="en-US" sz="32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endParaRPr>
          </a:p>
        </p:txBody>
      </p:sp>
      <p:grpSp>
        <p:nvGrpSpPr>
          <p:cNvPr id="4" name="淘宝网chenying0907出品 5"/>
          <p:cNvGrpSpPr>
            <a:grpSpLocks/>
          </p:cNvGrpSpPr>
          <p:nvPr/>
        </p:nvGrpSpPr>
        <p:grpSpPr bwMode="auto">
          <a:xfrm>
            <a:off x="1091068" y="2853703"/>
            <a:ext cx="1592867" cy="1591091"/>
            <a:chOff x="0" y="0"/>
            <a:chExt cx="1422722" cy="1422722"/>
          </a:xfrm>
        </p:grpSpPr>
        <p:sp>
          <p:nvSpPr>
            <p:cNvPr id="43" name="圆角淘宝网chenying0907出品 6"/>
            <p:cNvSpPr>
              <a:spLocks noChangeArrowheads="1"/>
            </p:cNvSpPr>
            <p:nvPr/>
          </p:nvSpPr>
          <p:spPr bwMode="auto">
            <a:xfrm rot="2700000">
              <a:off x="0" y="0"/>
              <a:ext cx="1422722" cy="1422722"/>
            </a:xfrm>
            <a:prstGeom prst="roundRect">
              <a:avLst>
                <a:gd name="adj" fmla="val 16667"/>
              </a:avLst>
            </a:prstGeom>
            <a:solidFill>
              <a:srgbClr val="7AB8BF"/>
            </a:solidFill>
            <a:ln>
              <a:noFill/>
            </a:ln>
            <a:extLst>
              <a:ext uri="{91240B29-F687-4F45-9708-019B960494DF}">
                <a14:hiddenLine xmlns=""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44" name="图文框 35"/>
            <p:cNvSpPr>
              <a:spLocks noChangeArrowheads="1"/>
            </p:cNvSpPr>
            <p:nvPr/>
          </p:nvSpPr>
          <p:spPr bwMode="auto">
            <a:xfrm>
              <a:off x="404082" y="418903"/>
              <a:ext cx="648427" cy="601851"/>
            </a:xfrm>
            <a:custGeom>
              <a:avLst/>
              <a:gdLst>
                <a:gd name="T0" fmla="*/ 74663 w 790121"/>
                <a:gd name="T1" fmla="*/ 233103 h 733367"/>
                <a:gd name="T2" fmla="*/ 99550 w 790121"/>
                <a:gd name="T3" fmla="*/ 257990 h 733367"/>
                <a:gd name="T4" fmla="*/ 74663 w 790121"/>
                <a:gd name="T5" fmla="*/ 282878 h 733367"/>
                <a:gd name="T6" fmla="*/ 49774 w 790121"/>
                <a:gd name="T7" fmla="*/ 257990 h 733367"/>
                <a:gd name="T8" fmla="*/ 74663 w 790121"/>
                <a:gd name="T9" fmla="*/ 233103 h 733367"/>
                <a:gd name="T10" fmla="*/ 29528 w 790121"/>
                <a:gd name="T11" fmla="*/ 212858 h 733367"/>
                <a:gd name="T12" fmla="*/ 29528 w 790121"/>
                <a:gd name="T13" fmla="*/ 303124 h 733367"/>
                <a:gd name="T14" fmla="*/ 119796 w 790121"/>
                <a:gd name="T15" fmla="*/ 303124 h 733367"/>
                <a:gd name="T16" fmla="*/ 119796 w 790121"/>
                <a:gd name="T17" fmla="*/ 212858 h 733367"/>
                <a:gd name="T18" fmla="*/ 29528 w 790121"/>
                <a:gd name="T19" fmla="*/ 212858 h 733367"/>
                <a:gd name="T20" fmla="*/ 182508 w 790121"/>
                <a:gd name="T21" fmla="*/ 183327 h 733367"/>
                <a:gd name="T22" fmla="*/ 331834 w 790121"/>
                <a:gd name="T23" fmla="*/ 183327 h 733367"/>
                <a:gd name="T24" fmla="*/ 331834 w 790121"/>
                <a:gd name="T25" fmla="*/ 332653 h 733367"/>
                <a:gd name="T26" fmla="*/ 182508 w 790121"/>
                <a:gd name="T27" fmla="*/ 332653 h 733367"/>
                <a:gd name="T28" fmla="*/ 182508 w 790121"/>
                <a:gd name="T29" fmla="*/ 183327 h 733367"/>
                <a:gd name="T30" fmla="*/ 0 w 790121"/>
                <a:gd name="T31" fmla="*/ 183327 h 733367"/>
                <a:gd name="T32" fmla="*/ 149325 w 790121"/>
                <a:gd name="T33" fmla="*/ 183327 h 733367"/>
                <a:gd name="T34" fmla="*/ 149325 w 790121"/>
                <a:gd name="T35" fmla="*/ 332653 h 733367"/>
                <a:gd name="T36" fmla="*/ 0 w 790121"/>
                <a:gd name="T37" fmla="*/ 332653 h 733367"/>
                <a:gd name="T38" fmla="*/ 0 w 790121"/>
                <a:gd name="T39" fmla="*/ 183327 h 733367"/>
                <a:gd name="T40" fmla="*/ 29528 w 790121"/>
                <a:gd name="T41" fmla="*/ 30347 h 733367"/>
                <a:gd name="T42" fmla="*/ 29528 w 790121"/>
                <a:gd name="T43" fmla="*/ 120615 h 733367"/>
                <a:gd name="T44" fmla="*/ 119796 w 790121"/>
                <a:gd name="T45" fmla="*/ 120615 h 733367"/>
                <a:gd name="T46" fmla="*/ 119796 w 790121"/>
                <a:gd name="T47" fmla="*/ 30347 h 733367"/>
                <a:gd name="T48" fmla="*/ 29528 w 790121"/>
                <a:gd name="T49" fmla="*/ 30347 h 733367"/>
                <a:gd name="T50" fmla="*/ 182508 w 790121"/>
                <a:gd name="T51" fmla="*/ 819 h 733367"/>
                <a:gd name="T52" fmla="*/ 329621 w 790121"/>
                <a:gd name="T53" fmla="*/ 819 h 733367"/>
                <a:gd name="T54" fmla="*/ 301781 w 790121"/>
                <a:gd name="T55" fmla="*/ 30348 h 733367"/>
                <a:gd name="T56" fmla="*/ 212038 w 790121"/>
                <a:gd name="T57" fmla="*/ 30348 h 733367"/>
                <a:gd name="T58" fmla="*/ 212038 w 790121"/>
                <a:gd name="T59" fmla="*/ 120616 h 733367"/>
                <a:gd name="T60" fmla="*/ 302305 w 790121"/>
                <a:gd name="T61" fmla="*/ 120616 h 733367"/>
                <a:gd name="T62" fmla="*/ 302305 w 790121"/>
                <a:gd name="T63" fmla="*/ 85437 h 733367"/>
                <a:gd name="T64" fmla="*/ 331834 w 790121"/>
                <a:gd name="T65" fmla="*/ 54117 h 733367"/>
                <a:gd name="T66" fmla="*/ 331834 w 790121"/>
                <a:gd name="T67" fmla="*/ 150145 h 733367"/>
                <a:gd name="T68" fmla="*/ 182508 w 790121"/>
                <a:gd name="T69" fmla="*/ 150145 h 733367"/>
                <a:gd name="T70" fmla="*/ 182508 w 790121"/>
                <a:gd name="T71" fmla="*/ 819 h 733367"/>
                <a:gd name="T72" fmla="*/ 0 w 790121"/>
                <a:gd name="T73" fmla="*/ 818 h 733367"/>
                <a:gd name="T74" fmla="*/ 149325 w 790121"/>
                <a:gd name="T75" fmla="*/ 818 h 733367"/>
                <a:gd name="T76" fmla="*/ 149325 w 790121"/>
                <a:gd name="T77" fmla="*/ 150145 h 733367"/>
                <a:gd name="T78" fmla="*/ 0 w 790121"/>
                <a:gd name="T79" fmla="*/ 150145 h 733367"/>
                <a:gd name="T80" fmla="*/ 0 w 790121"/>
                <a:gd name="T81" fmla="*/ 818 h 733367"/>
                <a:gd name="T82" fmla="*/ 346738 w 790121"/>
                <a:gd name="T83" fmla="*/ 0 h 733367"/>
                <a:gd name="T84" fmla="*/ 358396 w 790121"/>
                <a:gd name="T85" fmla="*/ 11659 h 733367"/>
                <a:gd name="T86" fmla="*/ 272184 w 790121"/>
                <a:gd name="T87" fmla="*/ 97871 h 733367"/>
                <a:gd name="T88" fmla="*/ 272318 w 790121"/>
                <a:gd name="T89" fmla="*/ 98004 h 733367"/>
                <a:gd name="T90" fmla="*/ 261416 w 790121"/>
                <a:gd name="T91" fmla="*/ 108907 h 733367"/>
                <a:gd name="T92" fmla="*/ 218261 w 790121"/>
                <a:gd name="T93" fmla="*/ 65750 h 733367"/>
                <a:gd name="T94" fmla="*/ 229162 w 790121"/>
                <a:gd name="T95" fmla="*/ 54849 h 733367"/>
                <a:gd name="T96" fmla="*/ 260526 w 790121"/>
                <a:gd name="T97" fmla="*/ 86212 h 733367"/>
                <a:gd name="T98" fmla="*/ 346738 w 790121"/>
                <a:gd name="T99" fmla="*/ 0 h 7333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0121"/>
                <a:gd name="T151" fmla="*/ 0 h 733367"/>
                <a:gd name="T152" fmla="*/ 790121 w 790121"/>
                <a:gd name="T153" fmla="*/ 733367 h 7333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0121" h="733367">
                  <a:moveTo>
                    <a:pt x="164601" y="513898"/>
                  </a:moveTo>
                  <a:cubicBezTo>
                    <a:pt x="194903" y="513898"/>
                    <a:pt x="219468" y="538463"/>
                    <a:pt x="219468" y="568765"/>
                  </a:cubicBezTo>
                  <a:cubicBezTo>
                    <a:pt x="219468" y="599067"/>
                    <a:pt x="194903" y="623632"/>
                    <a:pt x="164601" y="623632"/>
                  </a:cubicBezTo>
                  <a:cubicBezTo>
                    <a:pt x="134299" y="623632"/>
                    <a:pt x="109734" y="599067"/>
                    <a:pt x="109734" y="568765"/>
                  </a:cubicBezTo>
                  <a:cubicBezTo>
                    <a:pt x="109734" y="538463"/>
                    <a:pt x="134299" y="513898"/>
                    <a:pt x="164601" y="513898"/>
                  </a:cubicBezTo>
                  <a:close/>
                  <a:moveTo>
                    <a:pt x="65100" y="469264"/>
                  </a:moveTo>
                  <a:lnTo>
                    <a:pt x="65100" y="668267"/>
                  </a:lnTo>
                  <a:lnTo>
                    <a:pt x="264103" y="668267"/>
                  </a:lnTo>
                  <a:lnTo>
                    <a:pt x="264103" y="469264"/>
                  </a:lnTo>
                  <a:lnTo>
                    <a:pt x="65100" y="469264"/>
                  </a:lnTo>
                  <a:close/>
                  <a:moveTo>
                    <a:pt x="402359" y="404164"/>
                  </a:moveTo>
                  <a:lnTo>
                    <a:pt x="731562" y="404164"/>
                  </a:lnTo>
                  <a:lnTo>
                    <a:pt x="731562" y="733367"/>
                  </a:lnTo>
                  <a:lnTo>
                    <a:pt x="402359" y="733367"/>
                  </a:lnTo>
                  <a:lnTo>
                    <a:pt x="402359" y="404164"/>
                  </a:lnTo>
                  <a:close/>
                  <a:moveTo>
                    <a:pt x="0" y="404164"/>
                  </a:moveTo>
                  <a:lnTo>
                    <a:pt x="329203" y="404164"/>
                  </a:lnTo>
                  <a:lnTo>
                    <a:pt x="329203" y="733367"/>
                  </a:lnTo>
                  <a:lnTo>
                    <a:pt x="0" y="733367"/>
                  </a:lnTo>
                  <a:lnTo>
                    <a:pt x="0" y="404164"/>
                  </a:lnTo>
                  <a:close/>
                  <a:moveTo>
                    <a:pt x="65100" y="66905"/>
                  </a:moveTo>
                  <a:lnTo>
                    <a:pt x="65100" y="265908"/>
                  </a:lnTo>
                  <a:lnTo>
                    <a:pt x="264103" y="265908"/>
                  </a:lnTo>
                  <a:lnTo>
                    <a:pt x="264103" y="66905"/>
                  </a:lnTo>
                  <a:lnTo>
                    <a:pt x="65100" y="66905"/>
                  </a:lnTo>
                  <a:close/>
                  <a:moveTo>
                    <a:pt x="402359" y="1806"/>
                  </a:moveTo>
                  <a:lnTo>
                    <a:pt x="726682" y="1806"/>
                  </a:lnTo>
                  <a:lnTo>
                    <a:pt x="665305" y="66906"/>
                  </a:lnTo>
                  <a:lnTo>
                    <a:pt x="467459" y="66906"/>
                  </a:lnTo>
                  <a:lnTo>
                    <a:pt x="467459" y="265909"/>
                  </a:lnTo>
                  <a:lnTo>
                    <a:pt x="666462" y="265909"/>
                  </a:lnTo>
                  <a:lnTo>
                    <a:pt x="666462" y="188355"/>
                  </a:lnTo>
                  <a:lnTo>
                    <a:pt x="731562" y="119306"/>
                  </a:lnTo>
                  <a:lnTo>
                    <a:pt x="731562" y="331009"/>
                  </a:lnTo>
                  <a:lnTo>
                    <a:pt x="402359" y="331009"/>
                  </a:lnTo>
                  <a:lnTo>
                    <a:pt x="402359" y="1806"/>
                  </a:lnTo>
                  <a:close/>
                  <a:moveTo>
                    <a:pt x="0" y="1805"/>
                  </a:moveTo>
                  <a:lnTo>
                    <a:pt x="329203" y="1805"/>
                  </a:lnTo>
                  <a:lnTo>
                    <a:pt x="329203" y="331008"/>
                  </a:lnTo>
                  <a:lnTo>
                    <a:pt x="0" y="331008"/>
                  </a:lnTo>
                  <a:lnTo>
                    <a:pt x="0" y="1805"/>
                  </a:lnTo>
                  <a:close/>
                  <a:moveTo>
                    <a:pt x="764419" y="0"/>
                  </a:moveTo>
                  <a:lnTo>
                    <a:pt x="790121" y="25703"/>
                  </a:lnTo>
                  <a:lnTo>
                    <a:pt x="600057" y="215767"/>
                  </a:lnTo>
                  <a:lnTo>
                    <a:pt x="600352" y="216061"/>
                  </a:lnTo>
                  <a:lnTo>
                    <a:pt x="576318" y="240095"/>
                  </a:lnTo>
                  <a:lnTo>
                    <a:pt x="481177" y="144952"/>
                  </a:lnTo>
                  <a:lnTo>
                    <a:pt x="505210" y="120919"/>
                  </a:lnTo>
                  <a:lnTo>
                    <a:pt x="574355" y="190064"/>
                  </a:lnTo>
                  <a:lnTo>
                    <a:pt x="764419" y="0"/>
                  </a:lnTo>
                  <a:close/>
                </a:path>
              </a:pathLst>
            </a:custGeom>
            <a:solidFill>
              <a:schemeClr val="bg1"/>
            </a:solidFill>
            <a:ln>
              <a:noFill/>
            </a:ln>
            <a:extLst>
              <a:ext uri="{91240B29-F687-4F45-9708-019B960494DF}">
                <a14:hiddenLine xmlns="" xmlns:a14="http://schemas.microsoft.com/office/drawing/2010/main" w="25400" cap="flat" cmpd="sng">
                  <a:solidFill>
                    <a:srgbClr val="BA990F"/>
                  </a:solidFill>
                  <a:bevel/>
                  <a:headEnd/>
                  <a:tailEnd/>
                </a14:hiddenLine>
              </a:ext>
            </a:extLst>
          </p:spPr>
          <p:txBody>
            <a:bodyPr anchor="ctr"/>
            <a:lstStyle/>
            <a:p>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grpSp>
      <p:grpSp>
        <p:nvGrpSpPr>
          <p:cNvPr id="6" name="淘宝网chenying0907出品 11"/>
          <p:cNvGrpSpPr>
            <a:grpSpLocks/>
          </p:cNvGrpSpPr>
          <p:nvPr/>
        </p:nvGrpSpPr>
        <p:grpSpPr bwMode="auto">
          <a:xfrm>
            <a:off x="3116254" y="3145922"/>
            <a:ext cx="1045928" cy="1047705"/>
            <a:chOff x="0" y="0"/>
            <a:chExt cx="661926" cy="661926"/>
          </a:xfrm>
        </p:grpSpPr>
        <p:sp>
          <p:nvSpPr>
            <p:cNvPr id="49" name="圆角淘宝网chenying0907出品 12"/>
            <p:cNvSpPr>
              <a:spLocks noChangeArrowheads="1"/>
            </p:cNvSpPr>
            <p:nvPr/>
          </p:nvSpPr>
          <p:spPr bwMode="auto">
            <a:xfrm rot="2700000">
              <a:off x="0" y="0"/>
              <a:ext cx="661926" cy="661926"/>
            </a:xfrm>
            <a:prstGeom prst="roundRect">
              <a:avLst>
                <a:gd name="adj" fmla="val 16667"/>
              </a:avLst>
            </a:prstGeom>
            <a:solidFill>
              <a:srgbClr val="F7443D"/>
            </a:solidFill>
            <a:ln>
              <a:noFill/>
            </a:ln>
            <a:extLst>
              <a:ext uri="{91240B29-F687-4F45-9708-019B960494DF}">
                <a14:hiddenLine xmlns=""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50" name="淘宝网chenying0907出品 30"/>
            <p:cNvSpPr>
              <a:spLocks noChangeArrowheads="1"/>
            </p:cNvSpPr>
            <p:nvPr/>
          </p:nvSpPr>
          <p:spPr bwMode="auto">
            <a:xfrm>
              <a:off x="135513" y="135513"/>
              <a:ext cx="390901" cy="390901"/>
            </a:xfrm>
            <a:custGeom>
              <a:avLst/>
              <a:gdLst>
                <a:gd name="T0" fmla="*/ 13841 w 944830"/>
                <a:gd name="T1" fmla="*/ 0 h 944830"/>
                <a:gd name="T2" fmla="*/ 18947 w 944830"/>
                <a:gd name="T3" fmla="*/ 5106 h 944830"/>
                <a:gd name="T4" fmla="*/ 22160 w 944830"/>
                <a:gd name="T5" fmla="*/ 2730 h 944830"/>
                <a:gd name="T6" fmla="*/ 25586 w 944830"/>
                <a:gd name="T7" fmla="*/ 6155 h 944830"/>
                <a:gd name="T8" fmla="*/ 23210 w 944830"/>
                <a:gd name="T9" fmla="*/ 9369 h 944830"/>
                <a:gd name="T10" fmla="*/ 27682 w 944830"/>
                <a:gd name="T11" fmla="*/ 13841 h 944830"/>
                <a:gd name="T12" fmla="*/ 23075 w 944830"/>
                <a:gd name="T13" fmla="*/ 18448 h 944830"/>
                <a:gd name="T14" fmla="*/ 20203 w 944830"/>
                <a:gd name="T15" fmla="*/ 16777 h 944830"/>
                <a:gd name="T16" fmla="*/ 16777 w 944830"/>
                <a:gd name="T17" fmla="*/ 20203 h 944830"/>
                <a:gd name="T18" fmla="*/ 18448 w 944830"/>
                <a:gd name="T19" fmla="*/ 23075 h 944830"/>
                <a:gd name="T20" fmla="*/ 13841 w 944830"/>
                <a:gd name="T21" fmla="*/ 27682 h 944830"/>
                <a:gd name="T22" fmla="*/ 9234 w 944830"/>
                <a:gd name="T23" fmla="*/ 23075 h 944830"/>
                <a:gd name="T24" fmla="*/ 10905 w 944830"/>
                <a:gd name="T25" fmla="*/ 20203 h 944830"/>
                <a:gd name="T26" fmla="*/ 7480 w 944830"/>
                <a:gd name="T27" fmla="*/ 16777 h 944830"/>
                <a:gd name="T28" fmla="*/ 4607 w 944830"/>
                <a:gd name="T29" fmla="*/ 18448 h 944830"/>
                <a:gd name="T30" fmla="*/ 0 w 944830"/>
                <a:gd name="T31" fmla="*/ 13841 h 944830"/>
                <a:gd name="T32" fmla="*/ 4472 w 944830"/>
                <a:gd name="T33" fmla="*/ 9369 h 944830"/>
                <a:gd name="T34" fmla="*/ 2096 w 944830"/>
                <a:gd name="T35" fmla="*/ 6155 h 944830"/>
                <a:gd name="T36" fmla="*/ 5522 w 944830"/>
                <a:gd name="T37" fmla="*/ 2730 h 944830"/>
                <a:gd name="T38" fmla="*/ 8736 w 944830"/>
                <a:gd name="T39" fmla="*/ 5106 h 944830"/>
                <a:gd name="T40" fmla="*/ 13841 w 944830"/>
                <a:gd name="T41" fmla="*/ 0 h 9448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4830"/>
                <a:gd name="T64" fmla="*/ 0 h 944830"/>
                <a:gd name="T65" fmla="*/ 944830 w 944830"/>
                <a:gd name="T66" fmla="*/ 944830 h 9448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4830" h="944830">
                  <a:moveTo>
                    <a:pt x="472415" y="0"/>
                  </a:moveTo>
                  <a:lnTo>
                    <a:pt x="646674" y="174258"/>
                  </a:lnTo>
                  <a:cubicBezTo>
                    <a:pt x="660469" y="126985"/>
                    <a:pt x="704464" y="93179"/>
                    <a:pt x="756355" y="93179"/>
                  </a:cubicBezTo>
                  <a:cubicBezTo>
                    <a:pt x="820926" y="93179"/>
                    <a:pt x="873272" y="145525"/>
                    <a:pt x="873272" y="210096"/>
                  </a:cubicBezTo>
                  <a:cubicBezTo>
                    <a:pt x="873272" y="261987"/>
                    <a:pt x="839466" y="305983"/>
                    <a:pt x="792193" y="319778"/>
                  </a:cubicBezTo>
                  <a:lnTo>
                    <a:pt x="944830" y="472415"/>
                  </a:lnTo>
                  <a:lnTo>
                    <a:pt x="787583" y="629662"/>
                  </a:lnTo>
                  <a:cubicBezTo>
                    <a:pt x="768788" y="595026"/>
                    <a:pt x="731782" y="572630"/>
                    <a:pt x="689546" y="572630"/>
                  </a:cubicBezTo>
                  <a:cubicBezTo>
                    <a:pt x="624975" y="572630"/>
                    <a:pt x="572629" y="624976"/>
                    <a:pt x="572629" y="689547"/>
                  </a:cubicBezTo>
                  <a:cubicBezTo>
                    <a:pt x="572629" y="731783"/>
                    <a:pt x="595025" y="768788"/>
                    <a:pt x="629662" y="787584"/>
                  </a:cubicBezTo>
                  <a:lnTo>
                    <a:pt x="472415" y="944830"/>
                  </a:lnTo>
                  <a:lnTo>
                    <a:pt x="315169" y="787584"/>
                  </a:lnTo>
                  <a:cubicBezTo>
                    <a:pt x="349805" y="768788"/>
                    <a:pt x="372201" y="731783"/>
                    <a:pt x="372201" y="689547"/>
                  </a:cubicBezTo>
                  <a:cubicBezTo>
                    <a:pt x="372201" y="624976"/>
                    <a:pt x="319855" y="572630"/>
                    <a:pt x="255284" y="572630"/>
                  </a:cubicBezTo>
                  <a:cubicBezTo>
                    <a:pt x="213048" y="572630"/>
                    <a:pt x="176043" y="595026"/>
                    <a:pt x="157247" y="629662"/>
                  </a:cubicBezTo>
                  <a:lnTo>
                    <a:pt x="0" y="472415"/>
                  </a:lnTo>
                  <a:lnTo>
                    <a:pt x="152637" y="319778"/>
                  </a:lnTo>
                  <a:cubicBezTo>
                    <a:pt x="105363" y="305983"/>
                    <a:pt x="71557" y="261987"/>
                    <a:pt x="71557" y="210096"/>
                  </a:cubicBezTo>
                  <a:cubicBezTo>
                    <a:pt x="71557" y="145525"/>
                    <a:pt x="123903" y="93179"/>
                    <a:pt x="188474" y="93179"/>
                  </a:cubicBezTo>
                  <a:cubicBezTo>
                    <a:pt x="240365" y="93179"/>
                    <a:pt x="284362" y="126985"/>
                    <a:pt x="298156" y="174259"/>
                  </a:cubicBezTo>
                  <a:lnTo>
                    <a:pt x="472415" y="0"/>
                  </a:lnTo>
                  <a:close/>
                </a:path>
              </a:pathLst>
            </a:custGeom>
            <a:solidFill>
              <a:schemeClr val="bg1"/>
            </a:solidFill>
            <a:ln>
              <a:noFill/>
            </a:ln>
            <a:extLst>
              <a:ext uri="{91240B29-F687-4F45-9708-019B960494DF}">
                <a14:hiddenLine xmlns="" xmlns:a14="http://schemas.microsoft.com/office/drawing/2010/main" w="25400" cap="flat" cmpd="sng">
                  <a:solidFill>
                    <a:srgbClr val="BA990F"/>
                  </a:solidFill>
                  <a:bevel/>
                  <a:headEnd/>
                  <a:tailEnd/>
                </a14:hiddenLine>
              </a:ext>
            </a:extLst>
          </p:spPr>
          <p:txBody>
            <a:bodyPr anchor="ctr"/>
            <a:lstStyle/>
            <a:p>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grpSp>
      <p:sp>
        <p:nvSpPr>
          <p:cNvPr id="51" name="TextBox 14"/>
          <p:cNvSpPr>
            <a:spLocks noChangeArrowheads="1"/>
          </p:cNvSpPr>
          <p:nvPr/>
        </p:nvSpPr>
        <p:spPr bwMode="auto">
          <a:xfrm>
            <a:off x="4795178" y="2505212"/>
            <a:ext cx="6272215" cy="1313491"/>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1589" tIns="40794" rIns="81589" bIns="40794" rtlCol="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r>
              <a:rPr lang="en-ID" sz="2000" dirty="0" err="1" smtClean="0">
                <a:latin typeface="Microsoft YaHei" pitchFamily="34" charset="-122"/>
                <a:ea typeface="Microsoft YaHei" pitchFamily="34" charset="-122"/>
              </a:rPr>
              <a:t>Pada</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kerangka</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pikir</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seharusnya</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lebih</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banyak</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membahas</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tentang</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keterkaitan</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Algoritma</a:t>
            </a:r>
            <a:r>
              <a:rPr lang="en-ID" sz="2000" dirty="0" smtClean="0">
                <a:latin typeface="Microsoft YaHei" pitchFamily="34" charset="-122"/>
                <a:ea typeface="Microsoft YaHei" pitchFamily="34" charset="-122"/>
              </a:rPr>
              <a:t> ALPR </a:t>
            </a:r>
            <a:r>
              <a:rPr lang="en-ID" sz="2000" dirty="0" err="1" smtClean="0">
                <a:latin typeface="Microsoft YaHei" pitchFamily="34" charset="-122"/>
                <a:ea typeface="Microsoft YaHei" pitchFamily="34" charset="-122"/>
              </a:rPr>
              <a:t>dan</a:t>
            </a:r>
            <a:r>
              <a:rPr lang="en-ID" sz="2000" dirty="0" smtClean="0">
                <a:latin typeface="Microsoft YaHei" pitchFamily="34" charset="-122"/>
                <a:ea typeface="Microsoft YaHei" pitchFamily="34" charset="-122"/>
              </a:rPr>
              <a:t> Resource </a:t>
            </a:r>
            <a:r>
              <a:rPr lang="en-ID" sz="2000" dirty="0" err="1" smtClean="0">
                <a:latin typeface="Microsoft YaHei" pitchFamily="34" charset="-122"/>
                <a:ea typeface="Microsoft YaHei" pitchFamily="34" charset="-122"/>
              </a:rPr>
              <a:t>MiniPC</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Apa</a:t>
            </a:r>
            <a:r>
              <a:rPr lang="en-ID" sz="2000" dirty="0" smtClean="0">
                <a:latin typeface="Microsoft YaHei" pitchFamily="34" charset="-122"/>
                <a:ea typeface="Microsoft YaHei" pitchFamily="34" charset="-122"/>
              </a:rPr>
              <a:t> parameter/metric </a:t>
            </a:r>
            <a:r>
              <a:rPr lang="en-ID" sz="2000" dirty="0" err="1" smtClean="0">
                <a:latin typeface="Microsoft YaHei" pitchFamily="34" charset="-122"/>
                <a:ea typeface="Microsoft YaHei" pitchFamily="34" charset="-122"/>
              </a:rPr>
              <a:t>evaluasi</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kinerjanya</a:t>
            </a:r>
            <a:r>
              <a:rPr lang="en-ID" sz="2000" dirty="0" smtClean="0">
                <a:latin typeface="Microsoft YaHei" pitchFamily="34" charset="-122"/>
                <a:ea typeface="Microsoft YaHei" pitchFamily="34" charset="-122"/>
              </a:rPr>
              <a:t>.</a:t>
            </a:r>
            <a:endParaRPr lang="en-US" sz="2000" dirty="0">
              <a:latin typeface="Microsoft YaHei" pitchFamily="34" charset="-122"/>
              <a:ea typeface="Microsoft YaHei" pitchFamily="34" charset="-122"/>
            </a:endParaRPr>
          </a:p>
        </p:txBody>
      </p:sp>
      <p:sp>
        <p:nvSpPr>
          <p:cNvPr id="52" name="Rectangle 42"/>
          <p:cNvSpPr>
            <a:spLocks noChangeArrowheads="1"/>
          </p:cNvSpPr>
          <p:nvPr/>
        </p:nvSpPr>
        <p:spPr bwMode="auto">
          <a:xfrm>
            <a:off x="4503168" y="2564459"/>
            <a:ext cx="253922" cy="253922"/>
          </a:xfrm>
          <a:prstGeom prst="rect">
            <a:avLst/>
          </a:prstGeom>
          <a:solidFill>
            <a:srgbClr val="7AB8BF"/>
          </a:solidFill>
          <a:ln>
            <a:noFill/>
          </a:ln>
          <a:extLst/>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sp>
        <p:nvSpPr>
          <p:cNvPr id="53" name="TextBox 16"/>
          <p:cNvSpPr>
            <a:spLocks noChangeArrowheads="1"/>
          </p:cNvSpPr>
          <p:nvPr/>
        </p:nvSpPr>
        <p:spPr bwMode="auto">
          <a:xfrm>
            <a:off x="4810944" y="4223540"/>
            <a:ext cx="639833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r>
              <a:rPr lang="en-ID" sz="2000" dirty="0" err="1" smtClean="0">
                <a:latin typeface="Microsoft YaHei" pitchFamily="34" charset="-122"/>
                <a:ea typeface="Microsoft YaHei" pitchFamily="34" charset="-122"/>
              </a:rPr>
              <a:t>Gambarkan</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dan</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Jelaskan</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secara</a:t>
            </a:r>
            <a:r>
              <a:rPr lang="en-ID" sz="2000" dirty="0" smtClean="0">
                <a:latin typeface="Microsoft YaHei" pitchFamily="34" charset="-122"/>
                <a:ea typeface="Microsoft YaHei" pitchFamily="34" charset="-122"/>
              </a:rPr>
              <a:t> </a:t>
            </a:r>
            <a:r>
              <a:rPr lang="en-ID" sz="2000" dirty="0" err="1" smtClean="0">
                <a:latin typeface="Microsoft YaHei" pitchFamily="34" charset="-122"/>
                <a:ea typeface="Microsoft YaHei" pitchFamily="34" charset="-122"/>
              </a:rPr>
              <a:t>ringkas</a:t>
            </a:r>
            <a:r>
              <a:rPr lang="en-ID" sz="2000" dirty="0" smtClean="0">
                <a:latin typeface="Microsoft YaHei" pitchFamily="34" charset="-122"/>
                <a:ea typeface="Microsoft YaHei" pitchFamily="34" charset="-122"/>
              </a:rPr>
              <a:t> scenario </a:t>
            </a:r>
            <a:r>
              <a:rPr lang="en-ID" sz="2000" dirty="0" err="1" smtClean="0">
                <a:latin typeface="Microsoft YaHei" pitchFamily="34" charset="-122"/>
                <a:ea typeface="Microsoft YaHei" pitchFamily="34" charset="-122"/>
              </a:rPr>
              <a:t>pengujiannya</a:t>
            </a:r>
            <a:r>
              <a:rPr lang="en-ID" sz="2000" dirty="0" smtClean="0">
                <a:latin typeface="Microsoft YaHei" pitchFamily="34" charset="-122"/>
                <a:ea typeface="Microsoft YaHei" pitchFamily="34" charset="-122"/>
              </a:rPr>
              <a:t>. </a:t>
            </a:r>
            <a:endParaRPr lang="en-US" sz="2000" dirty="0">
              <a:latin typeface="Microsoft YaHei" pitchFamily="34" charset="-122"/>
              <a:ea typeface="Microsoft YaHei" pitchFamily="34" charset="-122"/>
            </a:endParaRPr>
          </a:p>
        </p:txBody>
      </p:sp>
      <p:sp>
        <p:nvSpPr>
          <p:cNvPr id="54" name="Rectangle 42"/>
          <p:cNvSpPr>
            <a:spLocks noChangeArrowheads="1"/>
          </p:cNvSpPr>
          <p:nvPr/>
        </p:nvSpPr>
        <p:spPr bwMode="auto">
          <a:xfrm>
            <a:off x="4518934" y="4282788"/>
            <a:ext cx="253922" cy="256038"/>
          </a:xfrm>
          <a:prstGeom prst="rect">
            <a:avLst/>
          </a:prstGeom>
          <a:solidFill>
            <a:srgbClr val="F7443D"/>
          </a:solidFill>
          <a:ln>
            <a:noFill/>
          </a:ln>
          <a:extLst/>
        </p:spPr>
        <p:txBody>
          <a:bodyPr lIns="91412" tIns="45706" rIns="91412" bIns="4570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66" b="1" dirty="0">
                <a:solidFill>
                  <a:schemeClr val="bg1"/>
                </a:solidFill>
                <a:latin typeface="微软雅黑" panose="020B0503020204020204" pitchFamily="34" charset="-122"/>
                <a:ea typeface="微软雅黑" panose="020B0503020204020204" pitchFamily="34" charset="-122"/>
                <a:sym typeface="Open Sans" panose="020B0606030504020204" pitchFamily="34" charset="0"/>
              </a:rPr>
              <a:t>+</a:t>
            </a:r>
          </a:p>
        </p:txBody>
      </p:sp>
      <p:grpSp>
        <p:nvGrpSpPr>
          <p:cNvPr id="8" name="淘宝网chenying0907出品 20"/>
          <p:cNvGrpSpPr>
            <a:grpSpLocks/>
          </p:cNvGrpSpPr>
          <p:nvPr/>
        </p:nvGrpSpPr>
        <p:grpSpPr bwMode="auto">
          <a:xfrm>
            <a:off x="2586739" y="2594799"/>
            <a:ext cx="740496" cy="740496"/>
            <a:chOff x="0" y="0"/>
            <a:chExt cx="661926" cy="661926"/>
          </a:xfrm>
        </p:grpSpPr>
        <p:sp>
          <p:nvSpPr>
            <p:cNvPr id="58" name="圆角淘宝网chenying0907出品 21"/>
            <p:cNvSpPr>
              <a:spLocks noChangeArrowheads="1"/>
            </p:cNvSpPr>
            <p:nvPr/>
          </p:nvSpPr>
          <p:spPr bwMode="auto">
            <a:xfrm rot="2700000">
              <a:off x="0" y="0"/>
              <a:ext cx="661926" cy="661926"/>
            </a:xfrm>
            <a:prstGeom prst="roundRect">
              <a:avLst>
                <a:gd name="adj" fmla="val 16667"/>
              </a:avLst>
            </a:prstGeom>
            <a:solidFill>
              <a:srgbClr val="F7443D"/>
            </a:solidFill>
            <a:ln>
              <a:noFill/>
            </a:ln>
            <a:extLst>
              <a:ext uri="{91240B29-F687-4F45-9708-019B960494DF}">
                <a14:hiddenLine xmlns="" xmlns:a14="http://schemas.microsoft.com/office/drawing/2010/main" w="25400">
                  <a:solidFill>
                    <a:srgbClr val="BA990F"/>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399">
                <a:solidFill>
                  <a:schemeClr val="tx1">
                    <a:lumMod val="95000"/>
                    <a:lumOff val="5000"/>
                  </a:schemeClr>
                </a:solidFill>
              </a:endParaRPr>
            </a:p>
          </p:txBody>
        </p:sp>
        <p:sp>
          <p:nvSpPr>
            <p:cNvPr id="59" name="圆角淘宝网chenying0907出品 68"/>
            <p:cNvSpPr>
              <a:spLocks noChangeArrowheads="1"/>
            </p:cNvSpPr>
            <p:nvPr/>
          </p:nvSpPr>
          <p:spPr bwMode="auto">
            <a:xfrm>
              <a:off x="140258" y="208096"/>
              <a:ext cx="381410" cy="245735"/>
            </a:xfrm>
            <a:custGeom>
              <a:avLst/>
              <a:gdLst>
                <a:gd name="T0" fmla="*/ 8699 w 978088"/>
                <a:gd name="T1" fmla="*/ 0 h 630163"/>
                <a:gd name="T2" fmla="*/ 14093 w 978088"/>
                <a:gd name="T3" fmla="*/ 3320 h 630163"/>
                <a:gd name="T4" fmla="*/ 16417 w 978088"/>
                <a:gd name="T5" fmla="*/ 2393 h 630163"/>
                <a:gd name="T6" fmla="*/ 19897 w 978088"/>
                <a:gd name="T7" fmla="*/ 5873 h 630163"/>
                <a:gd name="T8" fmla="*/ 19835 w 978088"/>
                <a:gd name="T9" fmla="*/ 6176 h 630163"/>
                <a:gd name="T10" fmla="*/ 22617 w 978088"/>
                <a:gd name="T11" fmla="*/ 10222 h 630163"/>
                <a:gd name="T12" fmla="*/ 18267 w 978088"/>
                <a:gd name="T13" fmla="*/ 14572 h 630163"/>
                <a:gd name="T14" fmla="*/ 4349 w 978088"/>
                <a:gd name="T15" fmla="*/ 14572 h 630163"/>
                <a:gd name="T16" fmla="*/ 0 w 978088"/>
                <a:gd name="T17" fmla="*/ 10222 h 630163"/>
                <a:gd name="T18" fmla="*/ 2624 w 978088"/>
                <a:gd name="T19" fmla="*/ 6236 h 630163"/>
                <a:gd name="T20" fmla="*/ 2610 w 978088"/>
                <a:gd name="T21" fmla="*/ 6089 h 630163"/>
                <a:gd name="T22" fmla="*/ 8699 w 978088"/>
                <a:gd name="T23" fmla="*/ 0 h 6301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8088"/>
                <a:gd name="T37" fmla="*/ 0 h 630163"/>
                <a:gd name="T38" fmla="*/ 978088 w 978088"/>
                <a:gd name="T39" fmla="*/ 630163 h 6301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8088" h="630163">
                  <a:moveTo>
                    <a:pt x="376188" y="0"/>
                  </a:moveTo>
                  <a:cubicBezTo>
                    <a:pt x="478336" y="0"/>
                    <a:pt x="566899" y="58161"/>
                    <a:pt x="609473" y="143596"/>
                  </a:cubicBezTo>
                  <a:cubicBezTo>
                    <a:pt x="635404" y="118352"/>
                    <a:pt x="670955" y="103500"/>
                    <a:pt x="709975" y="103500"/>
                  </a:cubicBezTo>
                  <a:cubicBezTo>
                    <a:pt x="793080" y="103500"/>
                    <a:pt x="860450" y="170870"/>
                    <a:pt x="860450" y="253975"/>
                  </a:cubicBezTo>
                  <a:lnTo>
                    <a:pt x="857805" y="267079"/>
                  </a:lnTo>
                  <a:cubicBezTo>
                    <a:pt x="928258" y="293890"/>
                    <a:pt x="978088" y="362161"/>
                    <a:pt x="978088" y="442069"/>
                  </a:cubicBezTo>
                  <a:cubicBezTo>
                    <a:pt x="978088" y="545950"/>
                    <a:pt x="893875" y="630163"/>
                    <a:pt x="789994" y="630163"/>
                  </a:cubicBezTo>
                  <a:lnTo>
                    <a:pt x="188094" y="630163"/>
                  </a:lnTo>
                  <a:cubicBezTo>
                    <a:pt x="84213" y="630163"/>
                    <a:pt x="0" y="545950"/>
                    <a:pt x="0" y="442069"/>
                  </a:cubicBezTo>
                  <a:cubicBezTo>
                    <a:pt x="0" y="364739"/>
                    <a:pt x="46666" y="298309"/>
                    <a:pt x="113497" y="269689"/>
                  </a:cubicBezTo>
                  <a:cubicBezTo>
                    <a:pt x="112881" y="267585"/>
                    <a:pt x="112856" y="265461"/>
                    <a:pt x="112856" y="263332"/>
                  </a:cubicBezTo>
                  <a:cubicBezTo>
                    <a:pt x="112856" y="117898"/>
                    <a:pt x="230754" y="0"/>
                    <a:pt x="376188" y="0"/>
                  </a:cubicBezTo>
                  <a:close/>
                </a:path>
              </a:pathLst>
            </a:custGeom>
            <a:solidFill>
              <a:schemeClr val="bg1"/>
            </a:solidFill>
            <a:ln>
              <a:noFill/>
            </a:ln>
            <a:extLst>
              <a:ext uri="{91240B29-F687-4F45-9708-019B960494DF}">
                <a14:hiddenLine xmlns="" xmlns:a14="http://schemas.microsoft.com/office/drawing/2010/main" w="25400" cap="flat" cmpd="sng">
                  <a:solidFill>
                    <a:srgbClr val="BA990F"/>
                  </a:solidFill>
                  <a:bevel/>
                  <a:headEnd/>
                  <a:tailEnd/>
                </a14:hiddenLine>
              </a:ext>
            </a:extLst>
          </p:spPr>
          <p:txBody>
            <a:bodyPr anchor="ctr"/>
            <a:lstStyle/>
            <a:p>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grpSp>
    </p:spTree>
    <p:extLst>
      <p:ext uri="{BB962C8B-B14F-4D97-AF65-F5344CB8AC3E}">
        <p14:creationId xmlns="" xmlns:p14="http://schemas.microsoft.com/office/powerpoint/2010/main" val="3520070096"/>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442913" y="428624"/>
            <a:ext cx="11280774" cy="5962652"/>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35" name="Rectangle 1">
            <a:extLst>
              <a:ext uri="{FF2B5EF4-FFF2-40B4-BE49-F238E27FC236}">
                <a16:creationId xmlns:a16="http://schemas.microsoft.com/office/drawing/2014/main" xmlns="" id="{1D1B4F45-07C8-40E4-A2FF-DA9A3276EE01}"/>
              </a:ext>
            </a:extLst>
          </p:cNvPr>
          <p:cNvSpPr/>
          <p:nvPr/>
        </p:nvSpPr>
        <p:spPr bwMode="auto">
          <a:xfrm>
            <a:off x="2014215" y="1314801"/>
            <a:ext cx="2088232" cy="4140460"/>
          </a:xfrm>
          <a:prstGeom prst="rect">
            <a:avLst/>
          </a:prstGeom>
          <a:noFill/>
          <a:ln w="76200">
            <a:solidFill>
              <a:schemeClr val="accent3"/>
            </a:solid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6" name="Rectangle 2">
            <a:extLst>
              <a:ext uri="{FF2B5EF4-FFF2-40B4-BE49-F238E27FC236}">
                <a16:creationId xmlns:a16="http://schemas.microsoft.com/office/drawing/2014/main" xmlns="" id="{CD92CC25-C07B-492A-8EAE-025EFEAB9C0B}"/>
              </a:ext>
            </a:extLst>
          </p:cNvPr>
          <p:cNvSpPr/>
          <p:nvPr/>
        </p:nvSpPr>
        <p:spPr>
          <a:xfrm>
            <a:off x="1135118" y="1623848"/>
            <a:ext cx="3919764" cy="1779185"/>
          </a:xfrm>
          <a:prstGeom prst="rect">
            <a:avLst/>
          </a:prstGeom>
          <a:solidFill>
            <a:srgbClr val="FD7B77"/>
          </a:solidFill>
        </p:spPr>
        <p:txBody>
          <a:bodyPr wrap="square" anchor="ctr">
            <a:noAutofit/>
          </a:bodyPr>
          <a:lstStyle/>
          <a:p>
            <a:pPr algn="ctr"/>
            <a:r>
              <a:rPr lang="en-US" altLang="zh-CN" sz="3600" b="1" spc="300" dirty="0" smtClean="0">
                <a:solidFill>
                  <a:schemeClr val="bg1"/>
                </a:solidFill>
                <a:latin typeface="Microsoft YaHei UI" panose="020B0503020204020204" pitchFamily="34" charset="-122"/>
                <a:ea typeface="Microsoft YaHei UI" panose="020B0503020204020204" pitchFamily="34" charset="-122"/>
                <a:cs typeface="+mn-ea"/>
                <a:sym typeface="+mn-lt"/>
              </a:rPr>
              <a:t>PROGRESS</a:t>
            </a:r>
            <a:br>
              <a:rPr lang="en-US" altLang="zh-CN" sz="3600" b="1" spc="300" dirty="0" smtClean="0">
                <a:solidFill>
                  <a:schemeClr val="bg1"/>
                </a:solidFill>
                <a:latin typeface="Microsoft YaHei UI" panose="020B0503020204020204" pitchFamily="34" charset="-122"/>
                <a:ea typeface="Microsoft YaHei UI" panose="020B0503020204020204" pitchFamily="34" charset="-122"/>
                <a:cs typeface="+mn-ea"/>
                <a:sym typeface="+mn-lt"/>
              </a:rPr>
            </a:br>
            <a:r>
              <a:rPr lang="en-US" altLang="zh-CN" sz="2000" b="1" spc="300" dirty="0" smtClean="0">
                <a:solidFill>
                  <a:schemeClr val="bg1"/>
                </a:solidFill>
                <a:latin typeface="Microsoft YaHei UI" panose="020B0503020204020204" pitchFamily="34" charset="-122"/>
                <a:ea typeface="Microsoft YaHei UI" panose="020B0503020204020204" pitchFamily="34" charset="-122"/>
                <a:cs typeface="+mn-ea"/>
                <a:sym typeface="+mn-lt"/>
              </a:rPr>
              <a:t>(</a:t>
            </a:r>
            <a:r>
              <a:rPr lang="en-US" altLang="zh-CN" sz="2000" b="1" spc="300" dirty="0" err="1" smtClean="0">
                <a:solidFill>
                  <a:schemeClr val="bg1"/>
                </a:solidFill>
                <a:latin typeface="Microsoft YaHei UI" panose="020B0503020204020204" pitchFamily="34" charset="-122"/>
                <a:ea typeface="Microsoft YaHei UI" panose="020B0503020204020204" pitchFamily="34" charset="-122"/>
                <a:cs typeface="+mn-ea"/>
                <a:sym typeface="+mn-lt"/>
              </a:rPr>
              <a:t>Kamera</a:t>
            </a:r>
            <a:r>
              <a:rPr lang="en-US" altLang="zh-CN" sz="2000" b="1" spc="300" dirty="0" smtClean="0">
                <a:solidFill>
                  <a:schemeClr val="bg1"/>
                </a:solidFill>
                <a:latin typeface="Microsoft YaHei UI" panose="020B0503020204020204" pitchFamily="34" charset="-122"/>
                <a:ea typeface="Microsoft YaHei UI" panose="020B0503020204020204" pitchFamily="34" charset="-122"/>
                <a:cs typeface="+mn-ea"/>
                <a:sym typeface="+mn-lt"/>
              </a:rPr>
              <a:t> </a:t>
            </a:r>
            <a:r>
              <a:rPr lang="en-US" altLang="zh-CN" sz="2000" b="1" spc="300" dirty="0" err="1" smtClean="0">
                <a:solidFill>
                  <a:schemeClr val="bg1"/>
                </a:solidFill>
                <a:latin typeface="Microsoft YaHei UI" panose="020B0503020204020204" pitchFamily="34" charset="-122"/>
                <a:ea typeface="Microsoft YaHei UI" panose="020B0503020204020204" pitchFamily="34" charset="-122"/>
                <a:cs typeface="+mn-ea"/>
                <a:sym typeface="+mn-lt"/>
              </a:rPr>
              <a:t>dan</a:t>
            </a:r>
            <a:r>
              <a:rPr lang="en-US" altLang="zh-CN" sz="2000" b="1" spc="300" dirty="0" smtClean="0">
                <a:solidFill>
                  <a:schemeClr val="bg1"/>
                </a:solidFill>
                <a:latin typeface="Microsoft YaHei UI" panose="020B0503020204020204" pitchFamily="34" charset="-122"/>
                <a:ea typeface="Microsoft YaHei UI" panose="020B0503020204020204" pitchFamily="34" charset="-122"/>
                <a:cs typeface="+mn-ea"/>
                <a:sym typeface="+mn-lt"/>
              </a:rPr>
              <a:t> </a:t>
            </a:r>
            <a:r>
              <a:rPr lang="en-US" altLang="zh-CN" sz="2000" b="1" spc="300" dirty="0" err="1" smtClean="0">
                <a:solidFill>
                  <a:schemeClr val="bg1"/>
                </a:solidFill>
                <a:latin typeface="Microsoft YaHei UI" panose="020B0503020204020204" pitchFamily="34" charset="-122"/>
                <a:ea typeface="Microsoft YaHei UI" panose="020B0503020204020204" pitchFamily="34" charset="-122"/>
                <a:cs typeface="+mn-ea"/>
                <a:sym typeface="+mn-lt"/>
              </a:rPr>
              <a:t>Sistem</a:t>
            </a:r>
            <a:r>
              <a:rPr lang="en-US" altLang="zh-CN" sz="2000" b="1" spc="300" dirty="0" smtClean="0">
                <a:solidFill>
                  <a:schemeClr val="bg1"/>
                </a:solidFill>
                <a:latin typeface="Microsoft YaHei UI" panose="020B0503020204020204" pitchFamily="34" charset="-122"/>
                <a:ea typeface="Microsoft YaHei UI" panose="020B0503020204020204" pitchFamily="34" charset="-122"/>
                <a:cs typeface="+mn-ea"/>
                <a:sym typeface="+mn-lt"/>
              </a:rPr>
              <a:t>)</a:t>
            </a:r>
            <a:endParaRPr lang="zh-CN" altLang="en-US" sz="2000" b="1" spc="300" dirty="0">
              <a:solidFill>
                <a:schemeClr val="bg1"/>
              </a:solidFill>
              <a:latin typeface="Microsoft YaHei UI" panose="020B0503020204020204" pitchFamily="34" charset="-122"/>
              <a:ea typeface="Microsoft YaHei UI" panose="020B0503020204020204" pitchFamily="34" charset="-122"/>
              <a:cs typeface="+mn-ea"/>
              <a:sym typeface="+mn-lt"/>
            </a:endParaRPr>
          </a:p>
        </p:txBody>
      </p:sp>
      <p:sp>
        <p:nvSpPr>
          <p:cNvPr id="47" name="Rectangle 4">
            <a:extLst>
              <a:ext uri="{FF2B5EF4-FFF2-40B4-BE49-F238E27FC236}">
                <a16:creationId xmlns:a16="http://schemas.microsoft.com/office/drawing/2014/main" xmlns="" id="{E6F090F5-911C-4174-AE99-E5C9B8905A80}"/>
              </a:ext>
            </a:extLst>
          </p:cNvPr>
          <p:cNvSpPr/>
          <p:nvPr/>
        </p:nvSpPr>
        <p:spPr bwMode="auto">
          <a:xfrm>
            <a:off x="3760408" y="3331025"/>
            <a:ext cx="684076" cy="72008"/>
          </a:xfrm>
          <a:prstGeom prst="rect">
            <a:avLst/>
          </a:prstGeom>
          <a:solidFill>
            <a:schemeClr val="tx2"/>
          </a:solidFill>
          <a:ln w="19050">
            <a:no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49" name="TextBox 6">
            <a:extLst>
              <a:ext uri="{FF2B5EF4-FFF2-40B4-BE49-F238E27FC236}">
                <a16:creationId xmlns:a16="http://schemas.microsoft.com/office/drawing/2014/main" xmlns="" id="{9ECDCDDF-1F88-479E-94BC-95FA626A2CE4}"/>
              </a:ext>
            </a:extLst>
          </p:cNvPr>
          <p:cNvSpPr txBox="1"/>
          <p:nvPr/>
        </p:nvSpPr>
        <p:spPr>
          <a:xfrm>
            <a:off x="5408699" y="1647434"/>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01</a:t>
            </a:r>
          </a:p>
        </p:txBody>
      </p:sp>
      <p:sp>
        <p:nvSpPr>
          <p:cNvPr id="51" name="TextBox 8">
            <a:extLst>
              <a:ext uri="{FF2B5EF4-FFF2-40B4-BE49-F238E27FC236}">
                <a16:creationId xmlns:a16="http://schemas.microsoft.com/office/drawing/2014/main" xmlns="" id="{B13FCBA9-0337-4312-9A63-C587B100167E}"/>
              </a:ext>
            </a:extLst>
          </p:cNvPr>
          <p:cNvSpPr txBox="1"/>
          <p:nvPr/>
        </p:nvSpPr>
        <p:spPr>
          <a:xfrm>
            <a:off x="5876751" y="1758513"/>
            <a:ext cx="3962574" cy="242864"/>
          </a:xfrm>
          <a:prstGeom prst="rect">
            <a:avLst/>
          </a:prstGeom>
          <a:noFill/>
        </p:spPr>
        <p:txBody>
          <a:bodyPr wrap="none" lIns="360000" tIns="0" rIns="0" bIns="0" anchor="b" anchorCtr="0">
            <a:normAutofit lnSpcReduction="10000"/>
          </a:bodyPr>
          <a:lstStyle/>
          <a:p>
            <a:r>
              <a:rPr lang="en-US" altLang="zh-CN" sz="1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Background</a:t>
            </a:r>
            <a:endParaRPr lang="zh-CN" altLang="en-US" sz="16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52" name="TextBox 9">
            <a:extLst>
              <a:ext uri="{FF2B5EF4-FFF2-40B4-BE49-F238E27FC236}">
                <a16:creationId xmlns:a16="http://schemas.microsoft.com/office/drawing/2014/main" xmlns="" id="{824046AB-D79F-45C2-A409-6100B184831A}"/>
              </a:ext>
            </a:extLst>
          </p:cNvPr>
          <p:cNvSpPr txBox="1">
            <a:spLocks/>
          </p:cNvSpPr>
          <p:nvPr/>
        </p:nvSpPr>
        <p:spPr>
          <a:xfrm>
            <a:off x="5876751" y="2001377"/>
            <a:ext cx="4622974" cy="320368"/>
          </a:xfrm>
          <a:prstGeom prst="rect">
            <a:avLst/>
          </a:prstGeom>
        </p:spPr>
        <p:txBody>
          <a:bodyPr vert="horz" wrap="square" lIns="360000" tIns="0" rIns="0" bIns="0" anchor="ctr" anchorCtr="0">
            <a:normAutofit fontScale="92500"/>
          </a:bodyPr>
          <a:lstStyle/>
          <a:p>
            <a:pPr>
              <a:lnSpc>
                <a:spcPct val="120000"/>
              </a:lnSpc>
            </a:pPr>
            <a:r>
              <a:rPr lang="en-US" altLang="zh-CN" sz="1050"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Here is a brief description of some of the text, as simple as possible.</a:t>
            </a:r>
            <a:endParaRPr lang="zh-CN" altLang="en-US" sz="1050"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78" name="图片 77">
            <a:extLst>
              <a:ext uri="{FF2B5EF4-FFF2-40B4-BE49-F238E27FC236}">
                <a16:creationId xmlns:a16="http://schemas.microsoft.com/office/drawing/2014/main" xmlns="" id="{DBCDBDDC-1C9D-4BB2-9A76-0793138B159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995082">
            <a:off x="2100420" y="4053238"/>
            <a:ext cx="1652010" cy="2053212"/>
          </a:xfrm>
          <a:prstGeom prst="rect">
            <a:avLst/>
          </a:prstGeom>
        </p:spPr>
      </p:pic>
      <p:pic>
        <p:nvPicPr>
          <p:cNvPr id="79" name="图片 78">
            <a:extLst>
              <a:ext uri="{FF2B5EF4-FFF2-40B4-BE49-F238E27FC236}">
                <a16:creationId xmlns:a16="http://schemas.microsoft.com/office/drawing/2014/main" xmlns="" id="{6E8D8D44-B49D-43DE-BEDD-36D22335505D}"/>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967574" y="3282229"/>
            <a:ext cx="1792833" cy="2389601"/>
          </a:xfrm>
          <a:prstGeom prst="rect">
            <a:avLst/>
          </a:prstGeom>
        </p:spPr>
      </p:pic>
      <p:pic>
        <p:nvPicPr>
          <p:cNvPr id="80" name="图片 79">
            <a:extLst>
              <a:ext uri="{FF2B5EF4-FFF2-40B4-BE49-F238E27FC236}">
                <a16:creationId xmlns:a16="http://schemas.microsoft.com/office/drawing/2014/main" xmlns="" id="{9C8836C3-EE2F-4F13-9231-F0437DC05FC3}"/>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458313" y="3921510"/>
            <a:ext cx="1333804" cy="1880028"/>
          </a:xfrm>
          <a:prstGeom prst="rect">
            <a:avLst/>
          </a:prstGeom>
        </p:spPr>
      </p:pic>
    </p:spTree>
    <p:extLst>
      <p:ext uri="{BB962C8B-B14F-4D97-AF65-F5344CB8AC3E}">
        <p14:creationId xmlns:p14="http://schemas.microsoft.com/office/powerpoint/2010/main" xmlns="" val="542767928"/>
      </p:ext>
    </p:extLst>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4"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ipe(down)">
                                      <p:cBhvr>
                                        <p:cTn id="28" dur="750"/>
                                        <p:tgtEl>
                                          <p:spTgt spid="80"/>
                                        </p:tgtEl>
                                      </p:cBhvr>
                                    </p:animEffect>
                                  </p:childTnLst>
                                </p:cTn>
                              </p:par>
                            </p:childTnLst>
                          </p:cTn>
                        </p:par>
                        <p:par>
                          <p:cTn id="29" fill="hold">
                            <p:stCondLst>
                              <p:cond delay="2750"/>
                            </p:stCondLst>
                            <p:childTnLst>
                              <p:par>
                                <p:cTn id="30" presetID="22" presetClass="entr" presetSubtype="4" fill="hold" nodeType="after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wipe(down)">
                                      <p:cBhvr>
                                        <p:cTn id="32" dur="750"/>
                                        <p:tgtEl>
                                          <p:spTgt spid="79"/>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wipe(left)">
                                      <p:cBhvr>
                                        <p:cTn id="36"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442913" y="428624"/>
            <a:ext cx="11280774" cy="5962652"/>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35" name="Rectangle 1">
            <a:extLst>
              <a:ext uri="{FF2B5EF4-FFF2-40B4-BE49-F238E27FC236}">
                <a16:creationId xmlns:a16="http://schemas.microsoft.com/office/drawing/2014/main" xmlns="" id="{1D1B4F45-07C8-40E4-A2FF-DA9A3276EE01}"/>
              </a:ext>
            </a:extLst>
          </p:cNvPr>
          <p:cNvSpPr/>
          <p:nvPr/>
        </p:nvSpPr>
        <p:spPr bwMode="auto">
          <a:xfrm>
            <a:off x="2014215" y="1314801"/>
            <a:ext cx="2088232" cy="4140460"/>
          </a:xfrm>
          <a:prstGeom prst="rect">
            <a:avLst/>
          </a:prstGeom>
          <a:noFill/>
          <a:ln w="76200">
            <a:solidFill>
              <a:schemeClr val="accent3"/>
            </a:solid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36" name="Rectangle 2">
            <a:extLst>
              <a:ext uri="{FF2B5EF4-FFF2-40B4-BE49-F238E27FC236}">
                <a16:creationId xmlns:a16="http://schemas.microsoft.com/office/drawing/2014/main" xmlns="" id="{CD92CC25-C07B-492A-8EAE-025EFEAB9C0B}"/>
              </a:ext>
            </a:extLst>
          </p:cNvPr>
          <p:cNvSpPr/>
          <p:nvPr/>
        </p:nvSpPr>
        <p:spPr>
          <a:xfrm>
            <a:off x="1135118" y="1623848"/>
            <a:ext cx="3919764" cy="1779185"/>
          </a:xfrm>
          <a:prstGeom prst="rect">
            <a:avLst/>
          </a:prstGeom>
          <a:solidFill>
            <a:srgbClr val="9CCBFE"/>
          </a:solidFill>
        </p:spPr>
        <p:txBody>
          <a:bodyPr wrap="square" anchor="ctr">
            <a:noAutofit/>
          </a:bodyPr>
          <a:lstStyle/>
          <a:p>
            <a:pPr algn="ctr"/>
            <a:r>
              <a:rPr lang="en-US" altLang="zh-CN" sz="3600" b="1" spc="3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PROGRESS</a:t>
            </a:r>
            <a:br>
              <a:rPr lang="en-US" altLang="zh-CN" sz="3600" b="1" spc="3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br>
            <a:r>
              <a:rPr lang="en-US" altLang="zh-CN" sz="2000" b="1" spc="3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a:t>
            </a:r>
            <a:r>
              <a:rPr lang="en-US" altLang="zh-CN" sz="2000" b="1" spc="300" dirty="0" err="1"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Pengolahan</a:t>
            </a:r>
            <a:r>
              <a:rPr lang="en-US" altLang="zh-CN" sz="2000" b="1" spc="3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 Citra)</a:t>
            </a:r>
            <a:endParaRPr lang="zh-CN" altLang="en-US" sz="2000" b="1" spc="300"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
        <p:nvSpPr>
          <p:cNvPr id="47" name="Rectangle 4">
            <a:extLst>
              <a:ext uri="{FF2B5EF4-FFF2-40B4-BE49-F238E27FC236}">
                <a16:creationId xmlns:a16="http://schemas.microsoft.com/office/drawing/2014/main" xmlns="" id="{E6F090F5-911C-4174-AE99-E5C9B8905A80}"/>
              </a:ext>
            </a:extLst>
          </p:cNvPr>
          <p:cNvSpPr/>
          <p:nvPr/>
        </p:nvSpPr>
        <p:spPr bwMode="auto">
          <a:xfrm>
            <a:off x="3760408" y="3331025"/>
            <a:ext cx="684076" cy="72008"/>
          </a:xfrm>
          <a:prstGeom prst="rect">
            <a:avLst/>
          </a:prstGeom>
          <a:solidFill>
            <a:schemeClr val="tx2"/>
          </a:solidFill>
          <a:ln w="19050">
            <a:no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49" name="TextBox 6">
            <a:extLst>
              <a:ext uri="{FF2B5EF4-FFF2-40B4-BE49-F238E27FC236}">
                <a16:creationId xmlns:a16="http://schemas.microsoft.com/office/drawing/2014/main" xmlns="" id="{9ECDCDDF-1F88-479E-94BC-95FA626A2CE4}"/>
              </a:ext>
            </a:extLst>
          </p:cNvPr>
          <p:cNvSpPr txBox="1"/>
          <p:nvPr/>
        </p:nvSpPr>
        <p:spPr>
          <a:xfrm>
            <a:off x="5408699" y="1647434"/>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01</a:t>
            </a:r>
          </a:p>
        </p:txBody>
      </p:sp>
      <p:sp>
        <p:nvSpPr>
          <p:cNvPr id="51" name="TextBox 8">
            <a:extLst>
              <a:ext uri="{FF2B5EF4-FFF2-40B4-BE49-F238E27FC236}">
                <a16:creationId xmlns:a16="http://schemas.microsoft.com/office/drawing/2014/main" xmlns="" id="{B13FCBA9-0337-4312-9A63-C587B100167E}"/>
              </a:ext>
            </a:extLst>
          </p:cNvPr>
          <p:cNvSpPr txBox="1"/>
          <p:nvPr/>
        </p:nvSpPr>
        <p:spPr>
          <a:xfrm>
            <a:off x="5952951" y="2044263"/>
            <a:ext cx="3962574" cy="242864"/>
          </a:xfrm>
          <a:prstGeom prst="rect">
            <a:avLst/>
          </a:prstGeom>
          <a:noFill/>
        </p:spPr>
        <p:txBody>
          <a:bodyPr wrap="none" lIns="360000" tIns="0" rIns="0" bIns="0" anchor="b" anchorCtr="0">
            <a:noAutofit/>
          </a:bodyPr>
          <a:lstStyle/>
          <a:p>
            <a:r>
              <a:rPr lang="en-US" altLang="zh-CN" sz="2400" b="1"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Training</a:t>
            </a:r>
            <a:endParaRPr lang="zh-CN" altLang="en-US" sz="2400" b="1"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78" name="图片 77">
            <a:extLst>
              <a:ext uri="{FF2B5EF4-FFF2-40B4-BE49-F238E27FC236}">
                <a16:creationId xmlns:a16="http://schemas.microsoft.com/office/drawing/2014/main" xmlns="" id="{DBCDBDDC-1C9D-4BB2-9A76-0793138B159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995082">
            <a:off x="2100420" y="4053238"/>
            <a:ext cx="1652010" cy="2053212"/>
          </a:xfrm>
          <a:prstGeom prst="rect">
            <a:avLst/>
          </a:prstGeom>
        </p:spPr>
      </p:pic>
      <p:pic>
        <p:nvPicPr>
          <p:cNvPr id="79" name="图片 78">
            <a:extLst>
              <a:ext uri="{FF2B5EF4-FFF2-40B4-BE49-F238E27FC236}">
                <a16:creationId xmlns:a16="http://schemas.microsoft.com/office/drawing/2014/main" xmlns="" id="{6E8D8D44-B49D-43DE-BEDD-36D22335505D}"/>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967574" y="3282229"/>
            <a:ext cx="1792833" cy="2389601"/>
          </a:xfrm>
          <a:prstGeom prst="rect">
            <a:avLst/>
          </a:prstGeom>
        </p:spPr>
      </p:pic>
      <p:pic>
        <p:nvPicPr>
          <p:cNvPr id="80" name="图片 79">
            <a:extLst>
              <a:ext uri="{FF2B5EF4-FFF2-40B4-BE49-F238E27FC236}">
                <a16:creationId xmlns:a16="http://schemas.microsoft.com/office/drawing/2014/main" xmlns="" id="{9C8836C3-EE2F-4F13-9231-F0437DC05FC3}"/>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458313" y="3921510"/>
            <a:ext cx="1333804" cy="1880028"/>
          </a:xfrm>
          <a:prstGeom prst="rect">
            <a:avLst/>
          </a:prstGeom>
        </p:spPr>
      </p:pic>
      <p:sp>
        <p:nvSpPr>
          <p:cNvPr id="16" name="TextBox 6">
            <a:extLst>
              <a:ext uri="{FF2B5EF4-FFF2-40B4-BE49-F238E27FC236}">
                <a16:creationId xmlns:a16="http://schemas.microsoft.com/office/drawing/2014/main" xmlns="" id="{9ECDCDDF-1F88-479E-94BC-95FA626A2CE4}"/>
              </a:ext>
            </a:extLst>
          </p:cNvPr>
          <p:cNvSpPr txBox="1"/>
          <p:nvPr/>
        </p:nvSpPr>
        <p:spPr>
          <a:xfrm>
            <a:off x="5408699" y="2371334"/>
            <a:ext cx="655949" cy="707886"/>
          </a:xfrm>
          <a:prstGeom prst="rect">
            <a:avLst/>
          </a:prstGeom>
          <a:noFill/>
        </p:spPr>
        <p:txBody>
          <a:bodyPr wrap="none" anchor="ctr">
            <a:normAutofit/>
          </a:bodyPr>
          <a:lstStyle/>
          <a:p>
            <a:r>
              <a:rPr lang="en-US" altLang="zh-CN" sz="4000" dirty="0" smtClean="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02</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7" name="TextBox 8">
            <a:extLst>
              <a:ext uri="{FF2B5EF4-FFF2-40B4-BE49-F238E27FC236}">
                <a16:creationId xmlns:a16="http://schemas.microsoft.com/office/drawing/2014/main" xmlns="" id="{B13FCBA9-0337-4312-9A63-C587B100167E}"/>
              </a:ext>
            </a:extLst>
          </p:cNvPr>
          <p:cNvSpPr txBox="1"/>
          <p:nvPr/>
        </p:nvSpPr>
        <p:spPr>
          <a:xfrm>
            <a:off x="5952951" y="2901513"/>
            <a:ext cx="3962574" cy="242864"/>
          </a:xfrm>
          <a:prstGeom prst="rect">
            <a:avLst/>
          </a:prstGeom>
          <a:noFill/>
        </p:spPr>
        <p:txBody>
          <a:bodyPr wrap="none" lIns="360000" tIns="0" rIns="0" bIns="0" anchor="b" anchorCtr="0">
            <a:noAutofit/>
          </a:bodyPr>
          <a:lstStyle/>
          <a:p>
            <a:r>
              <a:rPr lang="en-US" altLang="zh-CN" sz="2400" b="1" dirty="0" err="1"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Pengambilan</a:t>
            </a:r>
            <a:r>
              <a:rPr lang="en-US" altLang="zh-CN" sz="2400" b="1"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 </a:t>
            </a:r>
            <a:r>
              <a:rPr lang="en-US" altLang="zh-CN" sz="2400" b="1" dirty="0" err="1"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Sampel</a:t>
            </a:r>
            <a:r>
              <a:rPr lang="en-US" altLang="zh-CN" sz="2400" b="1"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 Data</a:t>
            </a:r>
          </a:p>
          <a:p>
            <a:r>
              <a:rPr lang="en-US" altLang="zh-CN" sz="2400" b="1"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a:t>
            </a:r>
            <a:r>
              <a:rPr lang="en-US" altLang="zh-CN" sz="2400" b="1" dirty="0" err="1"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tanpa</a:t>
            </a:r>
            <a:r>
              <a:rPr lang="en-US" altLang="zh-CN" sz="2400" b="1"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 </a:t>
            </a:r>
            <a:r>
              <a:rPr lang="en-US" altLang="zh-CN" sz="2400" b="1" dirty="0" err="1"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skenario</a:t>
            </a:r>
            <a:r>
              <a:rPr lang="en-US" altLang="zh-CN" sz="2400" b="1"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a:t>
            </a:r>
            <a:endParaRPr lang="zh-CN" altLang="en-US" sz="2400" b="1"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
        <p:nvSpPr>
          <p:cNvPr id="18" name="TextBox 6">
            <a:extLst>
              <a:ext uri="{FF2B5EF4-FFF2-40B4-BE49-F238E27FC236}">
                <a16:creationId xmlns:a16="http://schemas.microsoft.com/office/drawing/2014/main" xmlns="" id="{9ECDCDDF-1F88-479E-94BC-95FA626A2CE4}"/>
              </a:ext>
            </a:extLst>
          </p:cNvPr>
          <p:cNvSpPr txBox="1"/>
          <p:nvPr/>
        </p:nvSpPr>
        <p:spPr>
          <a:xfrm>
            <a:off x="5408699" y="3114284"/>
            <a:ext cx="655949" cy="707886"/>
          </a:xfrm>
          <a:prstGeom prst="rect">
            <a:avLst/>
          </a:prstGeom>
          <a:noFill/>
        </p:spPr>
        <p:txBody>
          <a:bodyPr wrap="none" anchor="ctr">
            <a:normAutofit/>
          </a:bodyPr>
          <a:lstStyle/>
          <a:p>
            <a:r>
              <a:rPr lang="en-US" altLang="zh-CN" sz="4000" dirty="0" smtClean="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03</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19" name="TextBox 8">
            <a:extLst>
              <a:ext uri="{FF2B5EF4-FFF2-40B4-BE49-F238E27FC236}">
                <a16:creationId xmlns:a16="http://schemas.microsoft.com/office/drawing/2014/main" xmlns="" id="{B13FCBA9-0337-4312-9A63-C587B100167E}"/>
              </a:ext>
            </a:extLst>
          </p:cNvPr>
          <p:cNvSpPr txBox="1"/>
          <p:nvPr/>
        </p:nvSpPr>
        <p:spPr>
          <a:xfrm>
            <a:off x="5952951" y="3511113"/>
            <a:ext cx="3962574" cy="242864"/>
          </a:xfrm>
          <a:prstGeom prst="rect">
            <a:avLst/>
          </a:prstGeom>
          <a:noFill/>
        </p:spPr>
        <p:txBody>
          <a:bodyPr wrap="none" lIns="360000" tIns="0" rIns="0" bIns="0" anchor="b" anchorCtr="0">
            <a:noAutofit/>
          </a:bodyPr>
          <a:lstStyle/>
          <a:p>
            <a:r>
              <a:rPr lang="en-US" altLang="zh-CN" sz="2400" b="1"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Plate Detection</a:t>
            </a:r>
            <a:endParaRPr lang="zh-CN" altLang="en-US" sz="2400" b="1"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0" name="TextBox 6">
            <a:extLst>
              <a:ext uri="{FF2B5EF4-FFF2-40B4-BE49-F238E27FC236}">
                <a16:creationId xmlns:a16="http://schemas.microsoft.com/office/drawing/2014/main" xmlns="" id="{9ECDCDDF-1F88-479E-94BC-95FA626A2CE4}"/>
              </a:ext>
            </a:extLst>
          </p:cNvPr>
          <p:cNvSpPr txBox="1"/>
          <p:nvPr/>
        </p:nvSpPr>
        <p:spPr>
          <a:xfrm>
            <a:off x="5408699" y="3704834"/>
            <a:ext cx="655949" cy="707886"/>
          </a:xfrm>
          <a:prstGeom prst="rect">
            <a:avLst/>
          </a:prstGeom>
          <a:noFill/>
        </p:spPr>
        <p:txBody>
          <a:bodyPr wrap="none" anchor="ctr">
            <a:normAutofit/>
          </a:bodyPr>
          <a:lstStyle/>
          <a:p>
            <a:r>
              <a:rPr lang="en-US" altLang="zh-CN" sz="4000" dirty="0" smtClean="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04</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1" name="TextBox 8">
            <a:extLst>
              <a:ext uri="{FF2B5EF4-FFF2-40B4-BE49-F238E27FC236}">
                <a16:creationId xmlns:a16="http://schemas.microsoft.com/office/drawing/2014/main" xmlns="" id="{B13FCBA9-0337-4312-9A63-C587B100167E}"/>
              </a:ext>
            </a:extLst>
          </p:cNvPr>
          <p:cNvSpPr txBox="1"/>
          <p:nvPr/>
        </p:nvSpPr>
        <p:spPr>
          <a:xfrm>
            <a:off x="5952951" y="4101663"/>
            <a:ext cx="3962574" cy="242864"/>
          </a:xfrm>
          <a:prstGeom prst="rect">
            <a:avLst/>
          </a:prstGeom>
          <a:noFill/>
        </p:spPr>
        <p:txBody>
          <a:bodyPr wrap="none" lIns="360000" tIns="0" rIns="0" bIns="0" anchor="b" anchorCtr="0">
            <a:noAutofit/>
          </a:bodyPr>
          <a:lstStyle/>
          <a:p>
            <a:r>
              <a:rPr lang="en-US" altLang="zh-CN" sz="2400" b="1"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Chars Recognition</a:t>
            </a:r>
            <a:endParaRPr lang="zh-CN" altLang="en-US" sz="2400" b="1"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2" name="TextBox 6">
            <a:extLst>
              <a:ext uri="{FF2B5EF4-FFF2-40B4-BE49-F238E27FC236}">
                <a16:creationId xmlns:a16="http://schemas.microsoft.com/office/drawing/2014/main" xmlns="" id="{9ECDCDDF-1F88-479E-94BC-95FA626A2CE4}"/>
              </a:ext>
            </a:extLst>
          </p:cNvPr>
          <p:cNvSpPr txBox="1"/>
          <p:nvPr/>
        </p:nvSpPr>
        <p:spPr>
          <a:xfrm>
            <a:off x="5408699" y="4257284"/>
            <a:ext cx="655949" cy="707886"/>
          </a:xfrm>
          <a:prstGeom prst="rect">
            <a:avLst/>
          </a:prstGeom>
          <a:noFill/>
        </p:spPr>
        <p:txBody>
          <a:bodyPr wrap="none" anchor="ctr">
            <a:normAutofit/>
          </a:bodyPr>
          <a:lstStyle/>
          <a:p>
            <a:r>
              <a:rPr lang="en-US" altLang="zh-CN" sz="4000" dirty="0" smtClean="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05</a:t>
            </a:r>
            <a:endPar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23" name="TextBox 8">
            <a:extLst>
              <a:ext uri="{FF2B5EF4-FFF2-40B4-BE49-F238E27FC236}">
                <a16:creationId xmlns:a16="http://schemas.microsoft.com/office/drawing/2014/main" xmlns="" id="{B13FCBA9-0337-4312-9A63-C587B100167E}"/>
              </a:ext>
            </a:extLst>
          </p:cNvPr>
          <p:cNvSpPr txBox="1"/>
          <p:nvPr/>
        </p:nvSpPr>
        <p:spPr>
          <a:xfrm>
            <a:off x="5952951" y="4654113"/>
            <a:ext cx="3962574" cy="242864"/>
          </a:xfrm>
          <a:prstGeom prst="rect">
            <a:avLst/>
          </a:prstGeom>
          <a:noFill/>
        </p:spPr>
        <p:txBody>
          <a:bodyPr wrap="none" lIns="360000" tIns="0" rIns="0" bIns="0" anchor="b" anchorCtr="0">
            <a:noAutofit/>
          </a:bodyPr>
          <a:lstStyle/>
          <a:p>
            <a:r>
              <a:rPr lang="en-US" altLang="zh-CN" sz="2400" b="1"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Result</a:t>
            </a:r>
            <a:endParaRPr lang="zh-CN" altLang="en-US" sz="2400" b="1"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542767928"/>
      </p:ext>
    </p:extLst>
  </p:cSld>
  <p:clrMapOvr>
    <a:masterClrMapping/>
  </p:clrMapOvr>
  <mc:AlternateContent xmlns:mc="http://schemas.openxmlformats.org/markup-compatibility/2006">
    <mc:Choice xmlns:p14="http://schemas.microsoft.com/office/powerpoint/2010/main" xmlns=""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4"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ipe(down)">
                                      <p:cBhvr>
                                        <p:cTn id="28" dur="750"/>
                                        <p:tgtEl>
                                          <p:spTgt spid="80"/>
                                        </p:tgtEl>
                                      </p:cBhvr>
                                    </p:animEffect>
                                  </p:childTnLst>
                                </p:cTn>
                              </p:par>
                            </p:childTnLst>
                          </p:cTn>
                        </p:par>
                        <p:par>
                          <p:cTn id="29" fill="hold">
                            <p:stCondLst>
                              <p:cond delay="2750"/>
                            </p:stCondLst>
                            <p:childTnLst>
                              <p:par>
                                <p:cTn id="30" presetID="22" presetClass="entr" presetSubtype="4" fill="hold" nodeType="after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wipe(down)">
                                      <p:cBhvr>
                                        <p:cTn id="32" dur="750"/>
                                        <p:tgtEl>
                                          <p:spTgt spid="79"/>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wipe(left)">
                                      <p:cBhvr>
                                        <p:cTn id="36"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21" name="TextBox 8">
            <a:extLst>
              <a:ext uri="{FF2B5EF4-FFF2-40B4-BE49-F238E27FC236}">
                <a16:creationId xmlns:a16="http://schemas.microsoft.com/office/drawing/2014/main" xmlns="" id="{B13FCBA9-0337-4312-9A63-C587B100167E}"/>
              </a:ext>
            </a:extLst>
          </p:cNvPr>
          <p:cNvSpPr txBox="1"/>
          <p:nvPr/>
        </p:nvSpPr>
        <p:spPr>
          <a:xfrm>
            <a:off x="488726" y="488731"/>
            <a:ext cx="5950174"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CLASSIFICATION &amp; LABELING</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9218" name="Picture 2" descr="C:\Users\Acer\Downloads\train_image-20190409T033912Z-001\Screenshot-20190501T141445Z-001\Screenshot\2019-04-26-055139_1824x984_scrot.png"/>
          <p:cNvPicPr>
            <a:picLocks noChangeAspect="1" noChangeArrowheads="1"/>
          </p:cNvPicPr>
          <p:nvPr/>
        </p:nvPicPr>
        <p:blipFill>
          <a:blip r:embed="rId4" cstate="print"/>
          <a:srcRect l="5596" t="6042" r="6292" b="4237"/>
          <a:stretch>
            <a:fillRect/>
          </a:stretch>
        </p:blipFill>
        <p:spPr bwMode="auto">
          <a:xfrm>
            <a:off x="696037" y="2183642"/>
            <a:ext cx="5217384" cy="2866030"/>
          </a:xfrm>
          <a:prstGeom prst="rect">
            <a:avLst/>
          </a:prstGeom>
          <a:noFill/>
        </p:spPr>
      </p:pic>
      <p:pic>
        <p:nvPicPr>
          <p:cNvPr id="9219" name="Picture 3" descr="C:\Users\Acer\Downloads\train_image-20190409T033912Z-001\Screenshot-20190501T141445Z-001\Screenshot\2019-04-26-055106_1824x984_scrot.png"/>
          <p:cNvPicPr>
            <a:picLocks noChangeAspect="1" noChangeArrowheads="1"/>
          </p:cNvPicPr>
          <p:nvPr/>
        </p:nvPicPr>
        <p:blipFill>
          <a:blip r:embed="rId5" cstate="print"/>
          <a:srcRect l="-1099" t="7937" r="6973"/>
          <a:stretch>
            <a:fillRect/>
          </a:stretch>
        </p:blipFill>
        <p:spPr bwMode="auto">
          <a:xfrm>
            <a:off x="6141493" y="2197290"/>
            <a:ext cx="5458216" cy="2880000"/>
          </a:xfrm>
          <a:prstGeom prst="rect">
            <a:avLst/>
          </a:prstGeom>
          <a:noFill/>
        </p:spPr>
      </p:pic>
      <p:sp>
        <p:nvSpPr>
          <p:cNvPr id="12" name="TextBox 8">
            <a:extLst>
              <a:ext uri="{FF2B5EF4-FFF2-40B4-BE49-F238E27FC236}">
                <a16:creationId xmlns:a16="http://schemas.microsoft.com/office/drawing/2014/main" xmlns="" id="{B13FCBA9-0337-4312-9A63-C587B100167E}"/>
              </a:ext>
            </a:extLst>
          </p:cNvPr>
          <p:cNvSpPr txBox="1"/>
          <p:nvPr/>
        </p:nvSpPr>
        <p:spPr>
          <a:xfrm>
            <a:off x="1776896" y="5447142"/>
            <a:ext cx="2185504" cy="382157"/>
          </a:xfrm>
          <a:prstGeom prst="rect">
            <a:avLst/>
          </a:prstGeom>
          <a:no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Original Image</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13" name="TextBox 8">
            <a:extLst>
              <a:ext uri="{FF2B5EF4-FFF2-40B4-BE49-F238E27FC236}">
                <a16:creationId xmlns:a16="http://schemas.microsoft.com/office/drawing/2014/main" xmlns="" id="{B13FCBA9-0337-4312-9A63-C587B100167E}"/>
              </a:ext>
            </a:extLst>
          </p:cNvPr>
          <p:cNvSpPr txBox="1"/>
          <p:nvPr/>
        </p:nvSpPr>
        <p:spPr>
          <a:xfrm>
            <a:off x="6259333" y="4929682"/>
            <a:ext cx="5188579" cy="1091821"/>
          </a:xfrm>
          <a:prstGeom prst="rect">
            <a:avLst/>
          </a:prstGeom>
          <a:noFill/>
        </p:spPr>
        <p:txBody>
          <a:bodyPr wrap="none" lIns="360000" tIns="0" rIns="0" bIns="0" anchor="b" anchorCtr="0">
            <a:noAutofit/>
          </a:bodyPr>
          <a:lstStyle/>
          <a:p>
            <a:r>
              <a:rPr lang="en-US" altLang="zh-CN" sz="20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input the char from keyboard based on </a:t>
            </a:r>
          </a:p>
          <a:p>
            <a:r>
              <a:rPr lang="en-US" altLang="zh-CN" sz="20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the marked object</a:t>
            </a:r>
            <a:endParaRPr lang="zh-CN" altLang="en-US" sz="20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14" name="Rectangle 13"/>
          <p:cNvSpPr/>
          <p:nvPr/>
        </p:nvSpPr>
        <p:spPr>
          <a:xfrm>
            <a:off x="6250675" y="2292824"/>
            <a:ext cx="354841" cy="464024"/>
          </a:xfrm>
          <a:prstGeom prst="rect">
            <a:avLst/>
          </a:prstGeom>
          <a:noFill/>
          <a:ln w="38100">
            <a:solidFill>
              <a:srgbClr val="FA9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4" idx="0"/>
          </p:cNvCxnSpPr>
          <p:nvPr/>
        </p:nvCxnSpPr>
        <p:spPr>
          <a:xfrm flipV="1">
            <a:off x="6428096" y="1774209"/>
            <a:ext cx="504967" cy="518615"/>
          </a:xfrm>
          <a:prstGeom prst="straightConnector1">
            <a:avLst/>
          </a:prstGeom>
          <a:ln w="28575">
            <a:solidFill>
              <a:srgbClr val="FA938E"/>
            </a:solidFill>
            <a:tailEnd type="arrow"/>
          </a:ln>
        </p:spPr>
        <p:style>
          <a:lnRef idx="1">
            <a:schemeClr val="accent1"/>
          </a:lnRef>
          <a:fillRef idx="0">
            <a:schemeClr val="accent1"/>
          </a:fillRef>
          <a:effectRef idx="0">
            <a:schemeClr val="accent1"/>
          </a:effectRef>
          <a:fontRef idx="minor">
            <a:schemeClr val="tx1"/>
          </a:fontRef>
        </p:style>
      </p:cxnSp>
      <p:sp>
        <p:nvSpPr>
          <p:cNvPr id="17" name="TextBox 8">
            <a:extLst>
              <a:ext uri="{FF2B5EF4-FFF2-40B4-BE49-F238E27FC236}">
                <a16:creationId xmlns:a16="http://schemas.microsoft.com/office/drawing/2014/main" xmlns="" id="{B13FCBA9-0337-4312-9A63-C587B100167E}"/>
              </a:ext>
            </a:extLst>
          </p:cNvPr>
          <p:cNvSpPr txBox="1"/>
          <p:nvPr/>
        </p:nvSpPr>
        <p:spPr>
          <a:xfrm>
            <a:off x="6459784" y="1442663"/>
            <a:ext cx="3263462" cy="283780"/>
          </a:xfrm>
          <a:prstGeom prst="rect">
            <a:avLst/>
          </a:prstGeom>
          <a:noFill/>
        </p:spPr>
        <p:txBody>
          <a:bodyPr wrap="none" lIns="360000" tIns="0" rIns="0" bIns="0" anchor="b" anchorCtr="0">
            <a:noAutofit/>
          </a:bodyPr>
          <a:lstStyle/>
          <a:p>
            <a:pPr algn="ctr"/>
            <a:r>
              <a:rPr lang="en-US" altLang="zh-CN" sz="28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Marked object</a:t>
            </a:r>
            <a:endParaRPr lang="zh-CN" altLang="en-US"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cxnSp>
        <p:nvCxnSpPr>
          <p:cNvPr id="19" name="Straight Arrow Connector 18"/>
          <p:cNvCxnSpPr/>
          <p:nvPr/>
        </p:nvCxnSpPr>
        <p:spPr>
          <a:xfrm flipV="1">
            <a:off x="8147713" y="1910687"/>
            <a:ext cx="163774" cy="1937982"/>
          </a:xfrm>
          <a:prstGeom prst="straightConnector1">
            <a:avLst/>
          </a:prstGeom>
          <a:ln w="28575">
            <a:solidFill>
              <a:srgbClr val="FA938E"/>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681182" y="5691116"/>
            <a:ext cx="1610436" cy="0"/>
          </a:xfrm>
          <a:prstGeom prst="straightConnector1">
            <a:avLst/>
          </a:prstGeom>
          <a:ln w="571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8">
            <a:extLst>
              <a:ext uri="{FF2B5EF4-FFF2-40B4-BE49-F238E27FC236}">
                <a16:creationId xmlns:a16="http://schemas.microsoft.com/office/drawing/2014/main" xmlns="" id="{B13FCBA9-0337-4312-9A63-C587B100167E}"/>
              </a:ext>
            </a:extLst>
          </p:cNvPr>
          <p:cNvSpPr txBox="1"/>
          <p:nvPr/>
        </p:nvSpPr>
        <p:spPr>
          <a:xfrm>
            <a:off x="6724650" y="1066800"/>
            <a:ext cx="4667250" cy="266700"/>
          </a:xfrm>
          <a:prstGeom prst="rect">
            <a:avLst/>
          </a:prstGeom>
          <a:noFill/>
        </p:spPr>
        <p:txBody>
          <a:bodyPr wrap="none" lIns="360000" tIns="0" rIns="0" bIns="0" anchor="b" anchorCtr="0">
            <a:noAutofit/>
          </a:bodyPr>
          <a:lstStyle/>
          <a:p>
            <a:pPr algn="ctr"/>
            <a:r>
              <a:rPr lang="en-US" altLang="zh-CN" sz="1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Grayscale – </a:t>
            </a:r>
            <a:r>
              <a:rPr lang="en-US" altLang="zh-CN" sz="16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GaussianBlur</a:t>
            </a:r>
            <a:r>
              <a:rPr lang="en-US" altLang="zh-CN" sz="1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 – Thresh - Contour</a:t>
            </a:r>
            <a:endParaRPr lang="zh-CN" altLang="en-US" sz="16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21" name="TextBox 8">
            <a:extLst>
              <a:ext uri="{FF2B5EF4-FFF2-40B4-BE49-F238E27FC236}">
                <a16:creationId xmlns:a16="http://schemas.microsoft.com/office/drawing/2014/main" xmlns="" id="{B13FCBA9-0337-4312-9A63-C587B100167E}"/>
              </a:ext>
            </a:extLst>
          </p:cNvPr>
          <p:cNvSpPr txBox="1"/>
          <p:nvPr/>
        </p:nvSpPr>
        <p:spPr>
          <a:xfrm>
            <a:off x="488726" y="488731"/>
            <a:ext cx="5950174"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CLASSIFICATION &amp; LABELING</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9218" name="Picture 2" descr="C:\Users\Acer\Downloads\train_image-20190409T033912Z-001\Screenshot-20190501T141445Z-001\Screenshot\2019-04-26-055139_1824x984_scrot.png"/>
          <p:cNvPicPr>
            <a:picLocks noChangeAspect="1" noChangeArrowheads="1"/>
          </p:cNvPicPr>
          <p:nvPr/>
        </p:nvPicPr>
        <p:blipFill>
          <a:blip r:embed="rId4" cstate="print"/>
          <a:srcRect l="5596" t="6042" r="6292" b="4237"/>
          <a:stretch>
            <a:fillRect/>
          </a:stretch>
        </p:blipFill>
        <p:spPr bwMode="auto">
          <a:xfrm>
            <a:off x="696037" y="2183642"/>
            <a:ext cx="5217384" cy="2866030"/>
          </a:xfrm>
          <a:prstGeom prst="rect">
            <a:avLst/>
          </a:prstGeom>
          <a:noFill/>
        </p:spPr>
      </p:pic>
      <p:pic>
        <p:nvPicPr>
          <p:cNvPr id="9219" name="Picture 3" descr="C:\Users\Acer\Downloads\train_image-20190409T033912Z-001\Screenshot-20190501T141445Z-001\Screenshot\2019-04-26-055106_1824x984_scrot.png"/>
          <p:cNvPicPr>
            <a:picLocks noChangeAspect="1" noChangeArrowheads="1"/>
          </p:cNvPicPr>
          <p:nvPr/>
        </p:nvPicPr>
        <p:blipFill>
          <a:blip r:embed="rId5" cstate="print"/>
          <a:srcRect l="-1099" t="7937" r="6973"/>
          <a:stretch>
            <a:fillRect/>
          </a:stretch>
        </p:blipFill>
        <p:spPr bwMode="auto">
          <a:xfrm>
            <a:off x="6141493" y="2197290"/>
            <a:ext cx="5458216" cy="2880000"/>
          </a:xfrm>
          <a:prstGeom prst="rect">
            <a:avLst/>
          </a:prstGeom>
          <a:noFill/>
        </p:spPr>
      </p:pic>
      <p:sp>
        <p:nvSpPr>
          <p:cNvPr id="12" name="TextBox 8">
            <a:extLst>
              <a:ext uri="{FF2B5EF4-FFF2-40B4-BE49-F238E27FC236}">
                <a16:creationId xmlns:a16="http://schemas.microsoft.com/office/drawing/2014/main" xmlns="" id="{B13FCBA9-0337-4312-9A63-C587B100167E}"/>
              </a:ext>
            </a:extLst>
          </p:cNvPr>
          <p:cNvSpPr txBox="1"/>
          <p:nvPr/>
        </p:nvSpPr>
        <p:spPr>
          <a:xfrm>
            <a:off x="1776896" y="5447142"/>
            <a:ext cx="2185504" cy="382157"/>
          </a:xfrm>
          <a:prstGeom prst="rect">
            <a:avLst/>
          </a:prstGeom>
          <a:no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Original Image</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13" name="TextBox 8">
            <a:extLst>
              <a:ext uri="{FF2B5EF4-FFF2-40B4-BE49-F238E27FC236}">
                <a16:creationId xmlns:a16="http://schemas.microsoft.com/office/drawing/2014/main" xmlns="" id="{B13FCBA9-0337-4312-9A63-C587B100167E}"/>
              </a:ext>
            </a:extLst>
          </p:cNvPr>
          <p:cNvSpPr txBox="1"/>
          <p:nvPr/>
        </p:nvSpPr>
        <p:spPr>
          <a:xfrm>
            <a:off x="6259333" y="4929682"/>
            <a:ext cx="5188579" cy="1091821"/>
          </a:xfrm>
          <a:prstGeom prst="rect">
            <a:avLst/>
          </a:prstGeom>
          <a:noFill/>
        </p:spPr>
        <p:txBody>
          <a:bodyPr wrap="none" lIns="360000" tIns="0" rIns="0" bIns="0" anchor="b" anchorCtr="0">
            <a:noAutofit/>
          </a:bodyPr>
          <a:lstStyle/>
          <a:p>
            <a:r>
              <a:rPr lang="en-US" altLang="zh-CN" sz="20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input the char from keyboard based on </a:t>
            </a:r>
          </a:p>
          <a:p>
            <a:r>
              <a:rPr lang="en-US" altLang="zh-CN" sz="20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the marked object</a:t>
            </a:r>
            <a:endParaRPr lang="zh-CN" altLang="en-US" sz="20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14" name="Rectangle 13"/>
          <p:cNvSpPr/>
          <p:nvPr/>
        </p:nvSpPr>
        <p:spPr>
          <a:xfrm>
            <a:off x="6250675" y="2292824"/>
            <a:ext cx="354841" cy="464024"/>
          </a:xfrm>
          <a:prstGeom prst="rect">
            <a:avLst/>
          </a:prstGeom>
          <a:noFill/>
          <a:ln w="38100">
            <a:solidFill>
              <a:srgbClr val="FA9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4" idx="0"/>
          </p:cNvCxnSpPr>
          <p:nvPr/>
        </p:nvCxnSpPr>
        <p:spPr>
          <a:xfrm flipV="1">
            <a:off x="6428096" y="1774209"/>
            <a:ext cx="504967" cy="518615"/>
          </a:xfrm>
          <a:prstGeom prst="straightConnector1">
            <a:avLst/>
          </a:prstGeom>
          <a:ln w="28575">
            <a:solidFill>
              <a:srgbClr val="FA938E"/>
            </a:solidFill>
            <a:tailEnd type="arrow"/>
          </a:ln>
        </p:spPr>
        <p:style>
          <a:lnRef idx="1">
            <a:schemeClr val="accent1"/>
          </a:lnRef>
          <a:fillRef idx="0">
            <a:schemeClr val="accent1"/>
          </a:fillRef>
          <a:effectRef idx="0">
            <a:schemeClr val="accent1"/>
          </a:effectRef>
          <a:fontRef idx="minor">
            <a:schemeClr val="tx1"/>
          </a:fontRef>
        </p:style>
      </p:cxnSp>
      <p:sp>
        <p:nvSpPr>
          <p:cNvPr id="17" name="TextBox 8">
            <a:extLst>
              <a:ext uri="{FF2B5EF4-FFF2-40B4-BE49-F238E27FC236}">
                <a16:creationId xmlns:a16="http://schemas.microsoft.com/office/drawing/2014/main" xmlns="" id="{B13FCBA9-0337-4312-9A63-C587B100167E}"/>
              </a:ext>
            </a:extLst>
          </p:cNvPr>
          <p:cNvSpPr txBox="1"/>
          <p:nvPr/>
        </p:nvSpPr>
        <p:spPr>
          <a:xfrm>
            <a:off x="6459784" y="1442663"/>
            <a:ext cx="3263462" cy="283780"/>
          </a:xfrm>
          <a:prstGeom prst="rect">
            <a:avLst/>
          </a:prstGeom>
          <a:noFill/>
        </p:spPr>
        <p:txBody>
          <a:bodyPr wrap="none" lIns="360000" tIns="0" rIns="0" bIns="0" anchor="b" anchorCtr="0">
            <a:noAutofit/>
          </a:bodyPr>
          <a:lstStyle/>
          <a:p>
            <a:pPr algn="ctr"/>
            <a:r>
              <a:rPr lang="en-US" altLang="zh-CN" sz="28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Marked object</a:t>
            </a:r>
            <a:endParaRPr lang="zh-CN" altLang="en-US"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cxnSp>
        <p:nvCxnSpPr>
          <p:cNvPr id="19" name="Straight Arrow Connector 18"/>
          <p:cNvCxnSpPr/>
          <p:nvPr/>
        </p:nvCxnSpPr>
        <p:spPr>
          <a:xfrm flipV="1">
            <a:off x="8147713" y="1910687"/>
            <a:ext cx="163774" cy="1937982"/>
          </a:xfrm>
          <a:prstGeom prst="straightConnector1">
            <a:avLst/>
          </a:prstGeom>
          <a:ln w="28575">
            <a:solidFill>
              <a:srgbClr val="FA938E"/>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681182" y="5691116"/>
            <a:ext cx="1610436" cy="0"/>
          </a:xfrm>
          <a:prstGeom prst="straightConnector1">
            <a:avLst/>
          </a:prstGeom>
          <a:ln w="571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8">
            <a:extLst>
              <a:ext uri="{FF2B5EF4-FFF2-40B4-BE49-F238E27FC236}">
                <a16:creationId xmlns:a16="http://schemas.microsoft.com/office/drawing/2014/main" xmlns="" id="{B13FCBA9-0337-4312-9A63-C587B100167E}"/>
              </a:ext>
            </a:extLst>
          </p:cNvPr>
          <p:cNvSpPr txBox="1"/>
          <p:nvPr/>
        </p:nvSpPr>
        <p:spPr>
          <a:xfrm>
            <a:off x="6724650" y="1066800"/>
            <a:ext cx="4667250" cy="266700"/>
          </a:xfrm>
          <a:prstGeom prst="rect">
            <a:avLst/>
          </a:prstGeom>
          <a:noFill/>
        </p:spPr>
        <p:txBody>
          <a:bodyPr wrap="none" lIns="360000" tIns="0" rIns="0" bIns="0" anchor="b" anchorCtr="0">
            <a:noAutofit/>
          </a:bodyPr>
          <a:lstStyle/>
          <a:p>
            <a:pPr algn="ctr"/>
            <a:r>
              <a:rPr lang="en-US" altLang="zh-CN" sz="1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Grayscale – </a:t>
            </a:r>
            <a:r>
              <a:rPr lang="en-US" altLang="zh-CN" sz="16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GaussianBlur</a:t>
            </a:r>
            <a:r>
              <a:rPr lang="en-US" altLang="zh-CN" sz="1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 – Thresh - Contour</a:t>
            </a:r>
            <a:endParaRPr lang="zh-CN" altLang="en-US" sz="16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21" name="TextBox 8">
            <a:extLst>
              <a:ext uri="{FF2B5EF4-FFF2-40B4-BE49-F238E27FC236}">
                <a16:creationId xmlns:a16="http://schemas.microsoft.com/office/drawing/2014/main" xmlns="" id="{B13FCBA9-0337-4312-9A63-C587B100167E}"/>
              </a:ext>
            </a:extLst>
          </p:cNvPr>
          <p:cNvSpPr txBox="1"/>
          <p:nvPr/>
        </p:nvSpPr>
        <p:spPr>
          <a:xfrm>
            <a:off x="488727" y="488731"/>
            <a:ext cx="3594542"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TRAINING</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8194" name="Picture 2" descr="C:\Users\Acer\Downloads\train_image-20190409T033912Z-001\KNN_Overview.png"/>
          <p:cNvPicPr>
            <a:picLocks noChangeAspect="1" noChangeArrowheads="1"/>
          </p:cNvPicPr>
          <p:nvPr/>
        </p:nvPicPr>
        <p:blipFill>
          <a:blip r:embed="rId4" cstate="print"/>
          <a:srcRect/>
          <a:stretch>
            <a:fillRect/>
          </a:stretch>
        </p:blipFill>
        <p:spPr bwMode="auto">
          <a:xfrm>
            <a:off x="1207021" y="1187377"/>
            <a:ext cx="6831509" cy="5032042"/>
          </a:xfrm>
          <a:prstGeom prst="rect">
            <a:avLst/>
          </a:prstGeom>
          <a:noFill/>
        </p:spPr>
      </p:pic>
      <p:sp>
        <p:nvSpPr>
          <p:cNvPr id="23" name="TextBox 8">
            <a:extLst>
              <a:ext uri="{FF2B5EF4-FFF2-40B4-BE49-F238E27FC236}">
                <a16:creationId xmlns:a16="http://schemas.microsoft.com/office/drawing/2014/main" xmlns="" id="{B13FCBA9-0337-4312-9A63-C587B100167E}"/>
              </a:ext>
            </a:extLst>
          </p:cNvPr>
          <p:cNvSpPr txBox="1"/>
          <p:nvPr/>
        </p:nvSpPr>
        <p:spPr>
          <a:xfrm>
            <a:off x="8061121" y="2715906"/>
            <a:ext cx="3263462" cy="1221475"/>
          </a:xfrm>
          <a:prstGeom prst="rect">
            <a:avLst/>
          </a:prstGeom>
          <a:noFill/>
        </p:spPr>
        <p:txBody>
          <a:bodyPr wrap="none" lIns="360000" tIns="0" rIns="0" bIns="0" anchor="b" anchorCtr="0">
            <a:noAutofit/>
          </a:bodyPr>
          <a:lstStyle/>
          <a:p>
            <a:pPr algn="ctr"/>
            <a:r>
              <a:rPr lang="en-US" altLang="zh-CN" sz="3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KNN</a:t>
            </a:r>
          </a:p>
          <a:p>
            <a:pPr algn="ctr"/>
            <a:r>
              <a:rPr lang="en-US" altLang="zh-CN" sz="3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ALGORITHM</a:t>
            </a:r>
            <a:endParaRPr lang="zh-CN" altLang="en-US" sz="36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10242" name="Picture 2" descr="C:\Users\Acer\Downloads\train_image-20190409T033912Z-001\Screenshot-20190501T141445Z-001\Screenshot\2019-04-26-053636_1824x984_scrot.png"/>
          <p:cNvPicPr>
            <a:picLocks noChangeAspect="1" noChangeArrowheads="1"/>
          </p:cNvPicPr>
          <p:nvPr/>
        </p:nvPicPr>
        <p:blipFill>
          <a:blip r:embed="rId4" cstate="print"/>
          <a:srcRect b="6132"/>
          <a:stretch>
            <a:fillRect/>
          </a:stretch>
        </p:blipFill>
        <p:spPr bwMode="auto">
          <a:xfrm>
            <a:off x="1255594" y="954381"/>
            <a:ext cx="9758149" cy="4941452"/>
          </a:xfrm>
          <a:prstGeom prst="rect">
            <a:avLst/>
          </a:prstGeom>
          <a:noFill/>
        </p:spPr>
      </p:pic>
      <p:sp>
        <p:nvSpPr>
          <p:cNvPr id="18" name="TextBox 8">
            <a:extLst>
              <a:ext uri="{FF2B5EF4-FFF2-40B4-BE49-F238E27FC236}">
                <a16:creationId xmlns:a16="http://schemas.microsoft.com/office/drawing/2014/main" xmlns="" id="{B13FCBA9-0337-4312-9A63-C587B100167E}"/>
              </a:ext>
            </a:extLst>
          </p:cNvPr>
          <p:cNvSpPr txBox="1"/>
          <p:nvPr/>
        </p:nvSpPr>
        <p:spPr>
          <a:xfrm>
            <a:off x="732273" y="6082901"/>
            <a:ext cx="3263462" cy="283780"/>
          </a:xfrm>
          <a:prstGeom prst="rect">
            <a:avLst/>
          </a:prstGeom>
          <a:noFill/>
        </p:spPr>
        <p:txBody>
          <a:bodyPr wrap="none" lIns="360000" tIns="0" rIns="0" bIns="0" anchor="b" anchorCtr="0">
            <a:noAutofit/>
          </a:bodyPr>
          <a:lstStyle/>
          <a:p>
            <a:pPr algn="ctr"/>
            <a:r>
              <a:rPr lang="en-US" altLang="zh-CN"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Classifications.txt</a:t>
            </a:r>
            <a:endParaRPr lang="zh-CN" altLang="en-US"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0" name="TextBox 8">
            <a:extLst>
              <a:ext uri="{FF2B5EF4-FFF2-40B4-BE49-F238E27FC236}">
                <a16:creationId xmlns:a16="http://schemas.microsoft.com/office/drawing/2014/main" xmlns="" id="{B13FCBA9-0337-4312-9A63-C587B100167E}"/>
              </a:ext>
            </a:extLst>
          </p:cNvPr>
          <p:cNvSpPr txBox="1"/>
          <p:nvPr/>
        </p:nvSpPr>
        <p:spPr>
          <a:xfrm>
            <a:off x="434136" y="284014"/>
            <a:ext cx="3594542"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TRAINING RESULTS</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2" name="TextBox 8">
            <a:extLst>
              <a:ext uri="{FF2B5EF4-FFF2-40B4-BE49-F238E27FC236}">
                <a16:creationId xmlns:a16="http://schemas.microsoft.com/office/drawing/2014/main" xmlns="" id="{B13FCBA9-0337-4312-9A63-C587B100167E}"/>
              </a:ext>
            </a:extLst>
          </p:cNvPr>
          <p:cNvSpPr txBox="1"/>
          <p:nvPr/>
        </p:nvSpPr>
        <p:spPr>
          <a:xfrm>
            <a:off x="5524915" y="6057881"/>
            <a:ext cx="3263462" cy="283780"/>
          </a:xfrm>
          <a:prstGeom prst="rect">
            <a:avLst/>
          </a:prstGeom>
          <a:noFill/>
        </p:spPr>
        <p:txBody>
          <a:bodyPr wrap="none" lIns="360000" tIns="0" rIns="0" bIns="0" anchor="b" anchorCtr="0">
            <a:noAutofit/>
          </a:bodyPr>
          <a:lstStyle/>
          <a:p>
            <a:pPr algn="ctr"/>
            <a:r>
              <a:rPr lang="en-US" altLang="zh-CN"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Flattened_images.txt</a:t>
            </a:r>
            <a:endParaRPr lang="zh-CN" altLang="en-US"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35" name="Rectangle 1">
            <a:extLst>
              <a:ext uri="{FF2B5EF4-FFF2-40B4-BE49-F238E27FC236}">
                <a16:creationId xmlns:a16="http://schemas.microsoft.com/office/drawing/2014/main" xmlns="" id="{1D1B4F45-07C8-40E4-A2FF-DA9A3276EE01}"/>
              </a:ext>
            </a:extLst>
          </p:cNvPr>
          <p:cNvSpPr/>
          <p:nvPr/>
        </p:nvSpPr>
        <p:spPr bwMode="auto">
          <a:xfrm>
            <a:off x="1576552" y="1314801"/>
            <a:ext cx="9285889" cy="4140460"/>
          </a:xfrm>
          <a:prstGeom prst="rect">
            <a:avLst/>
          </a:prstGeom>
          <a:noFill/>
          <a:ln w="76200">
            <a:solidFill>
              <a:schemeClr val="accent3"/>
            </a:solidFill>
            <a:round/>
            <a:headEnd/>
            <a:tailEnd/>
          </a:ln>
        </p:spPr>
        <p:txBody>
          <a:bodyPr anchor="ctr"/>
          <a:lstStyle/>
          <a:p>
            <a:pPr algn="ctr"/>
            <a:endParaRPr dirty="0">
              <a:latin typeface="钟齐陈伟勋硬笔行书字库" panose="02010600030101010101" pitchFamily="2" charset="-122"/>
              <a:ea typeface="钟齐陈伟勋硬笔行书字库" panose="02010600030101010101" pitchFamily="2" charset="-122"/>
              <a:cs typeface="+mn-ea"/>
              <a:sym typeface="+mn-lt"/>
            </a:endParaRPr>
          </a:p>
        </p:txBody>
      </p:sp>
      <p:sp>
        <p:nvSpPr>
          <p:cNvPr id="49" name="TextBox 6">
            <a:extLst>
              <a:ext uri="{FF2B5EF4-FFF2-40B4-BE49-F238E27FC236}">
                <a16:creationId xmlns:a16="http://schemas.microsoft.com/office/drawing/2014/main" xmlns="" id="{9ECDCDDF-1F88-479E-94BC-95FA626A2CE4}"/>
              </a:ext>
            </a:extLst>
          </p:cNvPr>
          <p:cNvSpPr txBox="1"/>
          <p:nvPr/>
        </p:nvSpPr>
        <p:spPr>
          <a:xfrm>
            <a:off x="1969920" y="2183462"/>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01</a:t>
            </a:r>
          </a:p>
        </p:txBody>
      </p:sp>
      <p:sp>
        <p:nvSpPr>
          <p:cNvPr id="51" name="TextBox 8">
            <a:extLst>
              <a:ext uri="{FF2B5EF4-FFF2-40B4-BE49-F238E27FC236}">
                <a16:creationId xmlns:a16="http://schemas.microsoft.com/office/drawing/2014/main" xmlns="" id="{B13FCBA9-0337-4312-9A63-C587B100167E}"/>
              </a:ext>
            </a:extLst>
          </p:cNvPr>
          <p:cNvSpPr txBox="1"/>
          <p:nvPr/>
        </p:nvSpPr>
        <p:spPr>
          <a:xfrm>
            <a:off x="2478914" y="2310307"/>
            <a:ext cx="7555472" cy="527488"/>
          </a:xfrm>
          <a:prstGeom prst="rect">
            <a:avLst/>
          </a:prstGeom>
          <a:noFill/>
        </p:spPr>
        <p:txBody>
          <a:bodyPr wrap="none" lIns="360000" tIns="0" rIns="0" bIns="0" anchor="b" anchorCtr="0">
            <a:noAutofit/>
          </a:bodyPr>
          <a:lstStyle/>
          <a:p>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Sistem</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parkir</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 Mall </a:t>
            </a:r>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di</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 Makassar </a:t>
            </a:r>
            <a:r>
              <a:rPr lang="en-US" altLang="zh-CN" sz="2500" b="1" dirty="0" err="1" smtClean="0">
                <a:solidFill>
                  <a:srgbClr val="F7443D"/>
                </a:solidFill>
                <a:latin typeface="微软雅黑" panose="020B0503020204020204" pitchFamily="34" charset="-122"/>
                <a:ea typeface="微软雅黑" panose="020B0503020204020204" pitchFamily="34" charset="-122"/>
              </a:rPr>
              <a:t>dikelola</a:t>
            </a:r>
            <a:r>
              <a:rPr lang="en-US" altLang="zh-CN" sz="2500" b="1" dirty="0" smtClean="0">
                <a:solidFill>
                  <a:srgbClr val="F7443D"/>
                </a:solidFill>
                <a:latin typeface="微软雅黑" panose="020B0503020204020204" pitchFamily="34" charset="-122"/>
                <a:ea typeface="微软雅黑" panose="020B0503020204020204" pitchFamily="34" charset="-122"/>
              </a:rPr>
              <a:t> </a:t>
            </a:r>
            <a:r>
              <a:rPr lang="en-US" altLang="zh-CN" sz="2500" b="1" dirty="0" err="1" smtClean="0">
                <a:solidFill>
                  <a:srgbClr val="F7443D"/>
                </a:solidFill>
                <a:latin typeface="微软雅黑" panose="020B0503020204020204" pitchFamily="34" charset="-122"/>
                <a:ea typeface="微软雅黑" panose="020B0503020204020204" pitchFamily="34" charset="-122"/>
              </a:rPr>
              <a:t>oleh</a:t>
            </a:r>
            <a:r>
              <a:rPr lang="en-US" altLang="zh-CN" sz="2500" b="1" dirty="0" smtClean="0">
                <a:solidFill>
                  <a:srgbClr val="F7443D"/>
                </a:solidFill>
                <a:latin typeface="微软雅黑" panose="020B0503020204020204" pitchFamily="34" charset="-122"/>
                <a:ea typeface="微软雅黑" panose="020B0503020204020204" pitchFamily="34" charset="-122"/>
              </a:rPr>
              <a:t> </a:t>
            </a:r>
            <a:r>
              <a:rPr lang="en-US" altLang="zh-CN" sz="2500" b="1" dirty="0" err="1" smtClean="0">
                <a:solidFill>
                  <a:srgbClr val="F7443D"/>
                </a:solidFill>
                <a:latin typeface="微软雅黑" panose="020B0503020204020204" pitchFamily="34" charset="-122"/>
                <a:ea typeface="微软雅黑" panose="020B0503020204020204" pitchFamily="34" charset="-122"/>
              </a:rPr>
              <a:t>pihak</a:t>
            </a:r>
            <a:r>
              <a:rPr lang="en-US" altLang="zh-CN" sz="2500" b="1" dirty="0" smtClean="0">
                <a:solidFill>
                  <a:srgbClr val="F7443D"/>
                </a:solidFill>
                <a:latin typeface="微软雅黑" panose="020B0503020204020204" pitchFamily="34" charset="-122"/>
                <a:ea typeface="微软雅黑" panose="020B0503020204020204" pitchFamily="34" charset="-122"/>
              </a:rPr>
              <a:t> </a:t>
            </a:r>
            <a:r>
              <a:rPr lang="en-US" altLang="zh-CN" sz="2500" b="1" dirty="0" err="1" smtClean="0">
                <a:solidFill>
                  <a:srgbClr val="F7443D"/>
                </a:solidFill>
                <a:latin typeface="微软雅黑" panose="020B0503020204020204" pitchFamily="34" charset="-122"/>
                <a:ea typeface="微软雅黑" panose="020B0503020204020204" pitchFamily="34" charset="-122"/>
              </a:rPr>
              <a:t>swasta</a:t>
            </a:r>
            <a:r>
              <a:rPr lang="en-US" altLang="zh-CN" sz="2400" b="1" dirty="0" smtClean="0">
                <a:solidFill>
                  <a:srgbClr val="F7443D"/>
                </a:solidFill>
                <a:latin typeface="微软雅黑" panose="020B0503020204020204" pitchFamily="34" charset="-122"/>
                <a:ea typeface="微软雅黑" panose="020B0503020204020204" pitchFamily="34" charset="-122"/>
              </a:rPr>
              <a:t> </a:t>
            </a:r>
            <a:endParaRPr lang="en-US" altLang="zh-CN" b="1" dirty="0" smtClean="0">
              <a:solidFill>
                <a:srgbClr val="F7443D"/>
              </a:solidFill>
              <a:latin typeface="微软雅黑" panose="020B0503020204020204" pitchFamily="34" charset="-122"/>
              <a:ea typeface="微软雅黑" panose="020B0503020204020204" pitchFamily="34" charset="-122"/>
            </a:endParaRPr>
          </a:p>
          <a:p>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kemudian</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pajaknya</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dilaporkan</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kepada</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 DISPENDA</a:t>
            </a:r>
            <a:endParaRPr lang="zh-CN" altLang="en-US" b="1"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
        <p:nvSpPr>
          <p:cNvPr id="54" name="TextBox 11">
            <a:extLst>
              <a:ext uri="{FF2B5EF4-FFF2-40B4-BE49-F238E27FC236}">
                <a16:creationId xmlns:a16="http://schemas.microsoft.com/office/drawing/2014/main" xmlns="" id="{17AE23AD-0E23-4C1C-A538-CDA3C1FFD556}"/>
              </a:ext>
            </a:extLst>
          </p:cNvPr>
          <p:cNvSpPr txBox="1"/>
          <p:nvPr/>
        </p:nvSpPr>
        <p:spPr>
          <a:xfrm>
            <a:off x="1969920" y="3133723"/>
            <a:ext cx="718466"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02</a:t>
            </a:r>
          </a:p>
        </p:txBody>
      </p:sp>
      <p:sp>
        <p:nvSpPr>
          <p:cNvPr id="56" name="TextBox 13">
            <a:extLst>
              <a:ext uri="{FF2B5EF4-FFF2-40B4-BE49-F238E27FC236}">
                <a16:creationId xmlns:a16="http://schemas.microsoft.com/office/drawing/2014/main" xmlns="" id="{B76254CD-BA1E-4892-B6F2-E8CEBD12B056}"/>
              </a:ext>
            </a:extLst>
          </p:cNvPr>
          <p:cNvSpPr txBox="1"/>
          <p:nvPr/>
        </p:nvSpPr>
        <p:spPr>
          <a:xfrm>
            <a:off x="2478916" y="3121579"/>
            <a:ext cx="7114046" cy="697173"/>
          </a:xfrm>
          <a:prstGeom prst="rect">
            <a:avLst/>
          </a:prstGeom>
          <a:noFill/>
        </p:spPr>
        <p:txBody>
          <a:bodyPr wrap="none" lIns="360000" tIns="0" rIns="0" bIns="0" anchor="b" anchorCtr="0">
            <a:noAutofit/>
          </a:bodyPr>
          <a:lstStyle>
            <a:defPPr>
              <a:defRPr lang="zh-CN"/>
            </a:defPPr>
            <a:lvl1pPr>
              <a:defRPr sz="1600">
                <a:solidFill>
                  <a:schemeClr val="tx2"/>
                </a:solidFill>
                <a:latin typeface="时尚中黑简体" panose="01010104010101010101" pitchFamily="2" charset="-122"/>
                <a:ea typeface="时尚中黑简体" panose="01010104010101010101" pitchFamily="2" charset="-122"/>
                <a:cs typeface="+mn-ea"/>
              </a:defRPr>
            </a:lvl1pPr>
          </a:lstStyle>
          <a:p>
            <a:r>
              <a:rPr lang="en-US" altLang="zh-CN" sz="1800" b="1" dirty="0" err="1" smtClean="0">
                <a:solidFill>
                  <a:schemeClr val="tx1">
                    <a:lumMod val="75000"/>
                    <a:lumOff val="25000"/>
                  </a:schemeClr>
                </a:solidFill>
                <a:latin typeface="微软雅黑" panose="020B0503020204020204" pitchFamily="34" charset="-122"/>
                <a:ea typeface="微软雅黑" panose="020B0503020204020204" pitchFamily="34" charset="-122"/>
              </a:rPr>
              <a:t>Pelaporan</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800" b="1" dirty="0" err="1" smtClean="0">
                <a:solidFill>
                  <a:schemeClr val="tx1">
                    <a:lumMod val="75000"/>
                    <a:lumOff val="25000"/>
                  </a:schemeClr>
                </a:solidFill>
                <a:latin typeface="微软雅黑" panose="020B0503020204020204" pitchFamily="34" charset="-122"/>
                <a:ea typeface="微软雅黑" panose="020B0503020204020204" pitchFamily="34" charset="-122"/>
              </a:rPr>
              <a:t>pajak</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800" b="1" dirty="0" err="1" smtClean="0">
                <a:solidFill>
                  <a:schemeClr val="tx1">
                    <a:lumMod val="75000"/>
                    <a:lumOff val="25000"/>
                  </a:schemeClr>
                </a:solidFill>
                <a:latin typeface="微软雅黑" panose="020B0503020204020204" pitchFamily="34" charset="-122"/>
                <a:ea typeface="微软雅黑" panose="020B0503020204020204" pitchFamily="34" charset="-122"/>
              </a:rPr>
              <a:t>parkir</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800" b="1" dirty="0" err="1" smtClean="0">
                <a:solidFill>
                  <a:schemeClr val="tx1">
                    <a:lumMod val="75000"/>
                    <a:lumOff val="25000"/>
                  </a:schemeClr>
                </a:solidFill>
                <a:latin typeface="微软雅黑" panose="020B0503020204020204" pitchFamily="34" charset="-122"/>
                <a:ea typeface="微软雅黑" panose="020B0503020204020204" pitchFamily="34" charset="-122"/>
              </a:rPr>
              <a:t>masih</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800" b="1" dirty="0" err="1" smtClean="0">
                <a:solidFill>
                  <a:schemeClr val="tx1">
                    <a:lumMod val="75000"/>
                    <a:lumOff val="25000"/>
                  </a:schemeClr>
                </a:solidFill>
                <a:latin typeface="微软雅黑" panose="020B0503020204020204" pitchFamily="34" charset="-122"/>
                <a:ea typeface="微软雅黑" panose="020B0503020204020204" pitchFamily="34" charset="-122"/>
              </a:rPr>
              <a:t>menggunakan</a:t>
            </a:r>
            <a:r>
              <a:rPr lang="en-US" altLang="zh-CN" sz="18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p>
          <a:p>
            <a:r>
              <a:rPr lang="en-US" altLang="zh-CN" sz="2500" b="1" i="1" dirty="0" smtClean="0">
                <a:solidFill>
                  <a:srgbClr val="F7443D"/>
                </a:solidFill>
                <a:latin typeface="微软雅黑" panose="020B0503020204020204" pitchFamily="34" charset="-122"/>
                <a:ea typeface="微软雅黑" panose="020B0503020204020204" pitchFamily="34" charset="-122"/>
              </a:rPr>
              <a:t>self </a:t>
            </a:r>
            <a:r>
              <a:rPr lang="en-US" altLang="zh-CN" sz="2500" b="1" i="1" dirty="0" err="1" smtClean="0">
                <a:solidFill>
                  <a:srgbClr val="F7443D"/>
                </a:solidFill>
                <a:latin typeface="微软雅黑" panose="020B0503020204020204" pitchFamily="34" charset="-122"/>
                <a:ea typeface="微软雅黑" panose="020B0503020204020204" pitchFamily="34" charset="-122"/>
              </a:rPr>
              <a:t>assestment</a:t>
            </a:r>
            <a:r>
              <a:rPr lang="en-US" altLang="zh-CN" sz="2500" b="1" i="1" dirty="0" smtClean="0">
                <a:solidFill>
                  <a:srgbClr val="F7443D"/>
                </a:solidFill>
                <a:latin typeface="微软雅黑" panose="020B0503020204020204" pitchFamily="34" charset="-122"/>
                <a:ea typeface="微软雅黑" panose="020B0503020204020204" pitchFamily="34" charset="-122"/>
              </a:rPr>
              <a:t> system</a:t>
            </a:r>
            <a:endParaRPr lang="zh-CN" altLang="en-US" sz="2500" b="1" dirty="0">
              <a:solidFill>
                <a:srgbClr val="F7443D"/>
              </a:solidFill>
              <a:latin typeface="Microsoft YaHei UI" panose="020B0503020204020204" pitchFamily="34" charset="-122"/>
              <a:ea typeface="Microsoft YaHei UI" panose="020B0503020204020204" pitchFamily="34" charset="-122"/>
            </a:endParaRPr>
          </a:p>
        </p:txBody>
      </p:sp>
      <p:sp>
        <p:nvSpPr>
          <p:cNvPr id="69" name="TextBox 16">
            <a:extLst>
              <a:ext uri="{FF2B5EF4-FFF2-40B4-BE49-F238E27FC236}">
                <a16:creationId xmlns:a16="http://schemas.microsoft.com/office/drawing/2014/main" xmlns="" id="{132B4F1E-A5CE-46C5-B92C-968DE6D947B9}"/>
              </a:ext>
            </a:extLst>
          </p:cNvPr>
          <p:cNvSpPr txBox="1"/>
          <p:nvPr/>
        </p:nvSpPr>
        <p:spPr>
          <a:xfrm>
            <a:off x="1969920" y="4062861"/>
            <a:ext cx="73289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03</a:t>
            </a:r>
          </a:p>
        </p:txBody>
      </p:sp>
      <p:sp>
        <p:nvSpPr>
          <p:cNvPr id="71" name="TextBox 18">
            <a:extLst>
              <a:ext uri="{FF2B5EF4-FFF2-40B4-BE49-F238E27FC236}">
                <a16:creationId xmlns:a16="http://schemas.microsoft.com/office/drawing/2014/main" xmlns="" id="{DAFA7478-7BC1-4D52-A218-3D8D832F5984}"/>
              </a:ext>
            </a:extLst>
          </p:cNvPr>
          <p:cNvSpPr txBox="1"/>
          <p:nvPr/>
        </p:nvSpPr>
        <p:spPr>
          <a:xfrm>
            <a:off x="2478916" y="4363132"/>
            <a:ext cx="3962574" cy="242864"/>
          </a:xfrm>
          <a:prstGeom prst="rect">
            <a:avLst/>
          </a:prstGeom>
          <a:noFill/>
        </p:spPr>
        <p:txBody>
          <a:bodyPr wrap="none" lIns="360000" tIns="0" rIns="0" bIns="0" anchor="b" anchorCtr="0">
            <a:noAutofit/>
          </a:bodyPr>
          <a:lstStyle/>
          <a:p>
            <a:pPr marL="457200" indent="-457200"/>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Data </a:t>
            </a:r>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pembanding</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 yang </a:t>
            </a:r>
            <a:r>
              <a:rPr lang="en-US" altLang="zh-CN" b="1" dirty="0" err="1" smtClean="0">
                <a:solidFill>
                  <a:schemeClr val="tx1">
                    <a:lumMod val="75000"/>
                    <a:lumOff val="25000"/>
                  </a:schemeClr>
                </a:solidFill>
                <a:latin typeface="微软雅黑" panose="020B0503020204020204" pitchFamily="34" charset="-122"/>
                <a:ea typeface="微软雅黑" panose="020B0503020204020204" pitchFamily="34" charset="-122"/>
              </a:rPr>
              <a:t>dimiliki</a:t>
            </a:r>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 DISPENDA</a:t>
            </a:r>
            <a:r>
              <a:rPr lang="en-US" altLang="zh-CN" b="1" dirty="0" smtClean="0">
                <a:solidFill>
                  <a:srgbClr val="F7443D"/>
                </a:solidFill>
                <a:latin typeface="微软雅黑" panose="020B0503020204020204" pitchFamily="34" charset="-122"/>
                <a:ea typeface="微软雅黑" panose="020B0503020204020204" pitchFamily="34" charset="-122"/>
              </a:rPr>
              <a:t> </a:t>
            </a:r>
            <a:r>
              <a:rPr lang="en-US" altLang="zh-CN" sz="2800" b="1" dirty="0" err="1" smtClean="0">
                <a:solidFill>
                  <a:srgbClr val="F7443D"/>
                </a:solidFill>
                <a:latin typeface="微软雅黑" panose="020B0503020204020204" pitchFamily="34" charset="-122"/>
                <a:ea typeface="微软雅黑" panose="020B0503020204020204" pitchFamily="34" charset="-122"/>
              </a:rPr>
              <a:t>tidak</a:t>
            </a:r>
            <a:r>
              <a:rPr lang="en-US" altLang="zh-CN" sz="2800" b="1" dirty="0" smtClean="0">
                <a:solidFill>
                  <a:srgbClr val="F7443D"/>
                </a:solidFill>
                <a:latin typeface="微软雅黑" panose="020B0503020204020204" pitchFamily="34" charset="-122"/>
                <a:ea typeface="微软雅黑" panose="020B0503020204020204" pitchFamily="34" charset="-122"/>
              </a:rPr>
              <a:t> </a:t>
            </a:r>
            <a:r>
              <a:rPr lang="en-US" altLang="zh-CN" sz="2800" b="1" dirty="0" err="1" smtClean="0">
                <a:solidFill>
                  <a:srgbClr val="F7443D"/>
                </a:solidFill>
                <a:latin typeface="微软雅黑" panose="020B0503020204020204" pitchFamily="34" charset="-122"/>
                <a:ea typeface="微软雅黑" panose="020B0503020204020204" pitchFamily="34" charset="-122"/>
              </a:rPr>
              <a:t>aktual</a:t>
            </a:r>
            <a:endParaRPr lang="zh-CN" altLang="en-US" sz="2000" b="1" dirty="0">
              <a:solidFill>
                <a:srgbClr val="F7443D"/>
              </a:solidFill>
              <a:latin typeface="微软雅黑" panose="020B0503020204020204" pitchFamily="34" charset="-122"/>
              <a:ea typeface="微软雅黑" panose="020B0503020204020204" pitchFamily="34" charset="-122"/>
            </a:endParaRPr>
          </a:p>
        </p:txBody>
      </p:sp>
      <p:sp>
        <p:nvSpPr>
          <p:cNvPr id="59" name="Rectangle 2">
            <a:extLst>
              <a:ext uri="{FF2B5EF4-FFF2-40B4-BE49-F238E27FC236}">
                <a16:creationId xmlns:a16="http://schemas.microsoft.com/office/drawing/2014/main" xmlns="" id="{CD92CC25-C07B-492A-8EAE-025EFEAB9C0B}"/>
              </a:ext>
            </a:extLst>
          </p:cNvPr>
          <p:cNvSpPr/>
          <p:nvPr/>
        </p:nvSpPr>
        <p:spPr>
          <a:xfrm>
            <a:off x="4379662" y="1072053"/>
            <a:ext cx="3692284" cy="659833"/>
          </a:xfrm>
          <a:prstGeom prst="rect">
            <a:avLst/>
          </a:prstGeom>
          <a:solidFill>
            <a:srgbClr val="FD7B77"/>
          </a:solidFill>
        </p:spPr>
        <p:txBody>
          <a:bodyPr wrap="square" anchor="ctr">
            <a:noAutofit/>
          </a:bodyPr>
          <a:lstStyle/>
          <a:p>
            <a:pPr algn="ctr"/>
            <a:r>
              <a:rPr lang="en-US" altLang="zh-CN" sz="2400" b="1" spc="300" dirty="0" err="1" smtClean="0">
                <a:solidFill>
                  <a:schemeClr val="bg1"/>
                </a:solidFill>
                <a:latin typeface="Microsoft YaHei UI" panose="020B0503020204020204" pitchFamily="34" charset="-122"/>
                <a:ea typeface="Microsoft YaHei UI" panose="020B0503020204020204" pitchFamily="34" charset="-122"/>
                <a:cs typeface="+mn-ea"/>
                <a:sym typeface="+mn-lt"/>
              </a:rPr>
              <a:t>Pajak</a:t>
            </a:r>
            <a:r>
              <a:rPr lang="en-US" altLang="zh-CN" sz="2400" b="1" spc="300" dirty="0" smtClean="0">
                <a:solidFill>
                  <a:schemeClr val="bg1"/>
                </a:solidFill>
                <a:latin typeface="Microsoft YaHei UI" panose="020B0503020204020204" pitchFamily="34" charset="-122"/>
                <a:ea typeface="Microsoft YaHei UI" panose="020B0503020204020204" pitchFamily="34" charset="-122"/>
                <a:cs typeface="+mn-ea"/>
                <a:sym typeface="+mn-lt"/>
              </a:rPr>
              <a:t> </a:t>
            </a:r>
            <a:r>
              <a:rPr lang="en-US" altLang="zh-CN" sz="2400" b="1" spc="300" dirty="0" err="1" smtClean="0">
                <a:solidFill>
                  <a:schemeClr val="bg1"/>
                </a:solidFill>
                <a:latin typeface="Microsoft YaHei UI" panose="020B0503020204020204" pitchFamily="34" charset="-122"/>
                <a:ea typeface="Microsoft YaHei UI" panose="020B0503020204020204" pitchFamily="34" charset="-122"/>
                <a:cs typeface="+mn-ea"/>
                <a:sym typeface="+mn-lt"/>
              </a:rPr>
              <a:t>Parkir</a:t>
            </a:r>
            <a:r>
              <a:rPr lang="en-US" altLang="zh-CN" sz="2400" b="1" spc="300" dirty="0" smtClean="0">
                <a:solidFill>
                  <a:schemeClr val="bg1"/>
                </a:solidFill>
                <a:latin typeface="Microsoft YaHei UI" panose="020B0503020204020204" pitchFamily="34" charset="-122"/>
                <a:ea typeface="Microsoft YaHei UI" panose="020B0503020204020204" pitchFamily="34" charset="-122"/>
                <a:cs typeface="+mn-ea"/>
                <a:sym typeface="+mn-lt"/>
              </a:rPr>
              <a:t> Mall</a:t>
            </a:r>
            <a:endParaRPr lang="zh-CN" altLang="en-US" sz="2400" b="1" spc="300" dirty="0">
              <a:solidFill>
                <a:schemeClr val="bg1"/>
              </a:solidFill>
              <a:latin typeface="Microsoft YaHei UI" panose="020B0503020204020204" pitchFamily="34" charset="-122"/>
              <a:ea typeface="Microsoft YaHei UI" panose="020B0503020204020204" pitchFamily="34" charset="-122"/>
              <a:cs typeface="+mn-ea"/>
              <a:sym typeface="+mn-lt"/>
            </a:endParaRPr>
          </a:p>
        </p:txBody>
      </p:sp>
      <p:sp>
        <p:nvSpPr>
          <p:cNvPr id="37" name="Rectangle 3">
            <a:extLst>
              <a:ext uri="{FF2B5EF4-FFF2-40B4-BE49-F238E27FC236}">
                <a16:creationId xmlns:a16="http://schemas.microsoft.com/office/drawing/2014/main" xmlns="" id="{F0AC3E60-5ECD-41B9-9873-DAFD31DDF8D4}"/>
              </a:ext>
            </a:extLst>
          </p:cNvPr>
          <p:cNvSpPr/>
          <p:nvPr/>
        </p:nvSpPr>
        <p:spPr>
          <a:xfrm>
            <a:off x="788277" y="646387"/>
            <a:ext cx="4792716" cy="514165"/>
          </a:xfrm>
          <a:prstGeom prst="rect">
            <a:avLst/>
          </a:prstGeom>
          <a:solidFill>
            <a:srgbClr val="A6CFFC"/>
          </a:solidFill>
        </p:spPr>
        <p:txBody>
          <a:bodyPr wrap="none">
            <a:noAutofit/>
          </a:bodyPr>
          <a:lstStyle/>
          <a:p>
            <a:r>
              <a:rPr lang="en-US" altLang="zh-CN" sz="2800" b="1" spc="6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LATAR BELAKANG</a:t>
            </a:r>
            <a:endParaRPr lang="en-US" altLang="zh-CN" sz="2800" b="1" spc="600"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
        <p:nvSpPr>
          <p:cNvPr id="15" name="TextBox 14"/>
          <p:cNvSpPr txBox="1"/>
          <p:nvPr/>
        </p:nvSpPr>
        <p:spPr>
          <a:xfrm>
            <a:off x="6763580" y="5659790"/>
            <a:ext cx="4100481" cy="276999"/>
          </a:xfrm>
          <a:prstGeom prst="rect">
            <a:avLst/>
          </a:prstGeom>
          <a:noFill/>
        </p:spPr>
        <p:txBody>
          <a:bodyPr wrap="none" rtlCol="0">
            <a:spAutoFit/>
          </a:bodyPr>
          <a:lstStyle/>
          <a:p>
            <a:r>
              <a:rPr lang="en-US" sz="1200" b="1" dirty="0" err="1" smtClean="0">
                <a:solidFill>
                  <a:schemeClr val="tx1">
                    <a:lumMod val="65000"/>
                    <a:lumOff val="35000"/>
                  </a:schemeClr>
                </a:solidFill>
                <a:latin typeface="Microsoft YaHei" pitchFamily="34" charset="-122"/>
                <a:ea typeface="Microsoft YaHei" pitchFamily="34" charset="-122"/>
              </a:rPr>
              <a:t>Hasil</a:t>
            </a:r>
            <a:r>
              <a:rPr lang="en-US" sz="1200" b="1" dirty="0" smtClean="0">
                <a:solidFill>
                  <a:schemeClr val="tx1">
                    <a:lumMod val="65000"/>
                    <a:lumOff val="35000"/>
                  </a:schemeClr>
                </a:solidFill>
                <a:latin typeface="Microsoft YaHei" pitchFamily="34" charset="-122"/>
                <a:ea typeface="Microsoft YaHei" pitchFamily="34" charset="-122"/>
              </a:rPr>
              <a:t> </a:t>
            </a:r>
            <a:r>
              <a:rPr lang="en-US" sz="1200" b="1" dirty="0" err="1" smtClean="0">
                <a:solidFill>
                  <a:schemeClr val="tx1">
                    <a:lumMod val="65000"/>
                    <a:lumOff val="35000"/>
                  </a:schemeClr>
                </a:solidFill>
                <a:latin typeface="Microsoft YaHei" pitchFamily="34" charset="-122"/>
                <a:ea typeface="Microsoft YaHei" pitchFamily="34" charset="-122"/>
              </a:rPr>
              <a:t>wawancara</a:t>
            </a:r>
            <a:r>
              <a:rPr lang="en-US" sz="1200" b="1" dirty="0" smtClean="0">
                <a:solidFill>
                  <a:schemeClr val="tx1">
                    <a:lumMod val="65000"/>
                    <a:lumOff val="35000"/>
                  </a:schemeClr>
                </a:solidFill>
                <a:latin typeface="Microsoft YaHei" pitchFamily="34" charset="-122"/>
                <a:ea typeface="Microsoft YaHei" pitchFamily="34" charset="-122"/>
              </a:rPr>
              <a:t> </a:t>
            </a:r>
            <a:r>
              <a:rPr lang="en-US" sz="1200" b="1" dirty="0" err="1" smtClean="0">
                <a:solidFill>
                  <a:schemeClr val="tx1">
                    <a:lumMod val="65000"/>
                    <a:lumOff val="35000"/>
                  </a:schemeClr>
                </a:solidFill>
                <a:latin typeface="Microsoft YaHei" pitchFamily="34" charset="-122"/>
                <a:ea typeface="Microsoft YaHei" pitchFamily="34" charset="-122"/>
              </a:rPr>
              <a:t>dengan</a:t>
            </a:r>
            <a:r>
              <a:rPr lang="en-US" sz="1200" b="1" dirty="0" smtClean="0">
                <a:solidFill>
                  <a:schemeClr val="tx1">
                    <a:lumMod val="65000"/>
                    <a:lumOff val="35000"/>
                  </a:schemeClr>
                </a:solidFill>
                <a:latin typeface="Microsoft YaHei" pitchFamily="34" charset="-122"/>
                <a:ea typeface="Microsoft YaHei" pitchFamily="34" charset="-122"/>
              </a:rPr>
              <a:t> </a:t>
            </a:r>
            <a:r>
              <a:rPr lang="en-US" sz="1200" b="1" dirty="0" err="1" smtClean="0">
                <a:solidFill>
                  <a:schemeClr val="tx1">
                    <a:lumMod val="65000"/>
                    <a:lumOff val="35000"/>
                  </a:schemeClr>
                </a:solidFill>
                <a:latin typeface="Microsoft YaHei" pitchFamily="34" charset="-122"/>
                <a:ea typeface="Microsoft YaHei" pitchFamily="34" charset="-122"/>
              </a:rPr>
              <a:t>kepala</a:t>
            </a:r>
            <a:r>
              <a:rPr lang="en-US" sz="1200" b="1" dirty="0" smtClean="0">
                <a:solidFill>
                  <a:schemeClr val="tx1">
                    <a:lumMod val="65000"/>
                    <a:lumOff val="35000"/>
                  </a:schemeClr>
                </a:solidFill>
                <a:latin typeface="Microsoft YaHei" pitchFamily="34" charset="-122"/>
                <a:ea typeface="Microsoft YaHei" pitchFamily="34" charset="-122"/>
              </a:rPr>
              <a:t> </a:t>
            </a:r>
            <a:r>
              <a:rPr lang="en-US" sz="1200" b="1" dirty="0" err="1" smtClean="0">
                <a:solidFill>
                  <a:schemeClr val="tx1">
                    <a:lumMod val="65000"/>
                    <a:lumOff val="35000"/>
                  </a:schemeClr>
                </a:solidFill>
                <a:latin typeface="Microsoft YaHei" pitchFamily="34" charset="-122"/>
                <a:ea typeface="Microsoft YaHei" pitchFamily="34" charset="-122"/>
              </a:rPr>
              <a:t>bidang</a:t>
            </a:r>
            <a:r>
              <a:rPr lang="en-US" sz="1200" b="1" dirty="0" smtClean="0">
                <a:solidFill>
                  <a:schemeClr val="tx1">
                    <a:lumMod val="65000"/>
                    <a:lumOff val="35000"/>
                  </a:schemeClr>
                </a:solidFill>
                <a:latin typeface="Microsoft YaHei" pitchFamily="34" charset="-122"/>
                <a:ea typeface="Microsoft YaHei" pitchFamily="34" charset="-122"/>
              </a:rPr>
              <a:t> DISPENDA</a:t>
            </a:r>
            <a:endParaRPr lang="en-US" sz="1200" b="1" dirty="0">
              <a:solidFill>
                <a:schemeClr val="tx1">
                  <a:lumMod val="65000"/>
                  <a:lumOff val="35000"/>
                </a:schemeClr>
              </a:solidFill>
              <a:latin typeface="Microsoft YaHei" pitchFamily="34" charset="-122"/>
              <a:ea typeface="Microsoft YaHei" pitchFamily="34" charset="-122"/>
            </a:endParaRPr>
          </a:p>
        </p:txBody>
      </p:sp>
    </p:spTree>
    <p:extLst>
      <p:ext uri="{BB962C8B-B14F-4D97-AF65-F5344CB8AC3E}">
        <p14:creationId xmlns:p14="http://schemas.microsoft.com/office/powerpoint/2010/main" xmlns="" val="5427679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ppt_x"/>
                                          </p:val>
                                        </p:tav>
                                        <p:tav tm="100000">
                                          <p:val>
                                            <p:strVal val="#ppt_x"/>
                                          </p:val>
                                        </p:tav>
                                      </p:tavLst>
                                    </p:anim>
                                    <p:anim calcmode="lin" valueType="num">
                                      <p:cBhvr additive="base">
                                        <p:cTn id="13"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1000" fill="hold"/>
                                        <p:tgtEl>
                                          <p:spTgt spid="51"/>
                                        </p:tgtEl>
                                        <p:attrNameLst>
                                          <p:attrName>ppt_x</p:attrName>
                                        </p:attrNameLst>
                                      </p:cBhvr>
                                      <p:tavLst>
                                        <p:tav tm="0">
                                          <p:val>
                                            <p:strVal val="#ppt_x-.2"/>
                                          </p:val>
                                        </p:tav>
                                        <p:tav tm="100000">
                                          <p:val>
                                            <p:strVal val="#ppt_x"/>
                                          </p:val>
                                        </p:tav>
                                      </p:tavLst>
                                    </p:anim>
                                    <p:anim calcmode="lin" valueType="num">
                                      <p:cBhvr>
                                        <p:cTn id="19" dur="1000" fill="hold"/>
                                        <p:tgtEl>
                                          <p:spTgt spid="51"/>
                                        </p:tgtEl>
                                        <p:attrNameLst>
                                          <p:attrName>ppt_y</p:attrName>
                                        </p:attrNameLst>
                                      </p:cBhvr>
                                      <p:tavLst>
                                        <p:tav tm="0">
                                          <p:val>
                                            <p:strVal val="#ppt_y"/>
                                          </p:val>
                                        </p:tav>
                                        <p:tav tm="100000">
                                          <p:val>
                                            <p:strVal val="#ppt_y"/>
                                          </p:val>
                                        </p:tav>
                                      </p:tavLst>
                                    </p:anim>
                                    <p:animEffect transition="in" filter="wipe(right)" prLst="gradientSize: 0.1">
                                      <p:cBhvr>
                                        <p:cTn id="20" dur="1000"/>
                                        <p:tgtEl>
                                          <p:spTgt spid="51"/>
                                        </p:tgtEl>
                                      </p:cBhvr>
                                    </p:animEffect>
                                  </p:childTnLst>
                                </p:cTn>
                              </p:par>
                              <p:par>
                                <p:cTn id="21" presetID="29"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p:cTn id="23" dur="1000" fill="hold"/>
                                        <p:tgtEl>
                                          <p:spTgt spid="49"/>
                                        </p:tgtEl>
                                        <p:attrNameLst>
                                          <p:attrName>ppt_x</p:attrName>
                                        </p:attrNameLst>
                                      </p:cBhvr>
                                      <p:tavLst>
                                        <p:tav tm="0">
                                          <p:val>
                                            <p:strVal val="#ppt_x-.2"/>
                                          </p:val>
                                        </p:tav>
                                        <p:tav tm="100000">
                                          <p:val>
                                            <p:strVal val="#ppt_x"/>
                                          </p:val>
                                        </p:tav>
                                      </p:tavLst>
                                    </p:anim>
                                    <p:anim calcmode="lin" valueType="num">
                                      <p:cBhvr>
                                        <p:cTn id="24" dur="1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25" dur="10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29"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p:cTn id="30" dur="1000" fill="hold"/>
                                        <p:tgtEl>
                                          <p:spTgt spid="54"/>
                                        </p:tgtEl>
                                        <p:attrNameLst>
                                          <p:attrName>ppt_x</p:attrName>
                                        </p:attrNameLst>
                                      </p:cBhvr>
                                      <p:tavLst>
                                        <p:tav tm="0">
                                          <p:val>
                                            <p:strVal val="#ppt_x-.2"/>
                                          </p:val>
                                        </p:tav>
                                        <p:tav tm="100000">
                                          <p:val>
                                            <p:strVal val="#ppt_x"/>
                                          </p:val>
                                        </p:tav>
                                      </p:tavLst>
                                    </p:anim>
                                    <p:anim calcmode="lin" valueType="num">
                                      <p:cBhvr>
                                        <p:cTn id="31" dur="1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32" dur="1000"/>
                                        <p:tgtEl>
                                          <p:spTgt spid="54"/>
                                        </p:tgtEl>
                                      </p:cBhvr>
                                    </p:animEffect>
                                  </p:childTnLst>
                                </p:cTn>
                              </p:par>
                              <p:par>
                                <p:cTn id="33" presetID="29"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p:cTn id="35" dur="1000" fill="hold"/>
                                        <p:tgtEl>
                                          <p:spTgt spid="56"/>
                                        </p:tgtEl>
                                        <p:attrNameLst>
                                          <p:attrName>ppt_x</p:attrName>
                                        </p:attrNameLst>
                                      </p:cBhvr>
                                      <p:tavLst>
                                        <p:tav tm="0">
                                          <p:val>
                                            <p:strVal val="#ppt_x-.2"/>
                                          </p:val>
                                        </p:tav>
                                        <p:tav tm="100000">
                                          <p:val>
                                            <p:strVal val="#ppt_x"/>
                                          </p:val>
                                        </p:tav>
                                      </p:tavLst>
                                    </p:anim>
                                    <p:anim calcmode="lin" valueType="num">
                                      <p:cBhvr>
                                        <p:cTn id="36" dur="10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37" dur="10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p:cTn id="42" dur="1000" fill="hold"/>
                                        <p:tgtEl>
                                          <p:spTgt spid="71"/>
                                        </p:tgtEl>
                                        <p:attrNameLst>
                                          <p:attrName>ppt_x</p:attrName>
                                        </p:attrNameLst>
                                      </p:cBhvr>
                                      <p:tavLst>
                                        <p:tav tm="0">
                                          <p:val>
                                            <p:strVal val="#ppt_x-.2"/>
                                          </p:val>
                                        </p:tav>
                                        <p:tav tm="100000">
                                          <p:val>
                                            <p:strVal val="#ppt_x"/>
                                          </p:val>
                                        </p:tav>
                                      </p:tavLst>
                                    </p:anim>
                                    <p:anim calcmode="lin" valueType="num">
                                      <p:cBhvr>
                                        <p:cTn id="43" dur="1000" fill="hold"/>
                                        <p:tgtEl>
                                          <p:spTgt spid="71"/>
                                        </p:tgtEl>
                                        <p:attrNameLst>
                                          <p:attrName>ppt_y</p:attrName>
                                        </p:attrNameLst>
                                      </p:cBhvr>
                                      <p:tavLst>
                                        <p:tav tm="0">
                                          <p:val>
                                            <p:strVal val="#ppt_y"/>
                                          </p:val>
                                        </p:tav>
                                        <p:tav tm="100000">
                                          <p:val>
                                            <p:strVal val="#ppt_y"/>
                                          </p:val>
                                        </p:tav>
                                      </p:tavLst>
                                    </p:anim>
                                    <p:animEffect transition="in" filter="wipe(right)" prLst="gradientSize: 0.1">
                                      <p:cBhvr>
                                        <p:cTn id="44" dur="1000"/>
                                        <p:tgtEl>
                                          <p:spTgt spid="71"/>
                                        </p:tgtEl>
                                      </p:cBhvr>
                                    </p:animEffect>
                                  </p:childTnLst>
                                </p:cTn>
                              </p:par>
                              <p:par>
                                <p:cTn id="45" presetID="29"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 calcmode="lin" valueType="num">
                                      <p:cBhvr>
                                        <p:cTn id="47" dur="1000" fill="hold"/>
                                        <p:tgtEl>
                                          <p:spTgt spid="69"/>
                                        </p:tgtEl>
                                        <p:attrNameLst>
                                          <p:attrName>ppt_x</p:attrName>
                                        </p:attrNameLst>
                                      </p:cBhvr>
                                      <p:tavLst>
                                        <p:tav tm="0">
                                          <p:val>
                                            <p:strVal val="#ppt_x-.2"/>
                                          </p:val>
                                        </p:tav>
                                        <p:tav tm="100000">
                                          <p:val>
                                            <p:strVal val="#ppt_x"/>
                                          </p:val>
                                        </p:tav>
                                      </p:tavLst>
                                    </p:anim>
                                    <p:anim calcmode="lin" valueType="num">
                                      <p:cBhvr>
                                        <p:cTn id="48" dur="1000" fill="hold"/>
                                        <p:tgtEl>
                                          <p:spTgt spid="69"/>
                                        </p:tgtEl>
                                        <p:attrNameLst>
                                          <p:attrName>ppt_y</p:attrName>
                                        </p:attrNameLst>
                                      </p:cBhvr>
                                      <p:tavLst>
                                        <p:tav tm="0">
                                          <p:val>
                                            <p:strVal val="#ppt_y"/>
                                          </p:val>
                                        </p:tav>
                                        <p:tav tm="100000">
                                          <p:val>
                                            <p:strVal val="#ppt_y"/>
                                          </p:val>
                                        </p:tav>
                                      </p:tavLst>
                                    </p:anim>
                                    <p:animEffect transition="in" filter="wipe(right)" prLst="gradientSize: 0.1">
                                      <p:cBhvr>
                                        <p:cTn id="49"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1" grpId="0"/>
      <p:bldP spid="54" grpId="0"/>
      <p:bldP spid="56" grpId="0"/>
      <p:bldP spid="69" grpId="0"/>
      <p:bldP spid="71" grpId="0"/>
      <p:bldP spid="59" grpId="0" animBg="1"/>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pic>
        <p:nvPicPr>
          <p:cNvPr id="8195" name="Picture 3" descr="C:\Users\Acer\Downloads\train_image-20190409T033912Z-001\a.jpg"/>
          <p:cNvPicPr>
            <a:picLocks noChangeAspect="1" noChangeArrowheads="1"/>
          </p:cNvPicPr>
          <p:nvPr/>
        </p:nvPicPr>
        <p:blipFill>
          <a:blip r:embed="rId4" cstate="print"/>
          <a:srcRect/>
          <a:stretch>
            <a:fillRect/>
          </a:stretch>
        </p:blipFill>
        <p:spPr bwMode="auto">
          <a:xfrm>
            <a:off x="847725" y="600075"/>
            <a:ext cx="10506075" cy="5553075"/>
          </a:xfrm>
          <a:prstGeom prst="rect">
            <a:avLst/>
          </a:prstGeom>
          <a:noFill/>
        </p:spPr>
      </p:pic>
      <p:sp>
        <p:nvSpPr>
          <p:cNvPr id="21" name="TextBox 8">
            <a:extLst>
              <a:ext uri="{FF2B5EF4-FFF2-40B4-BE49-F238E27FC236}">
                <a16:creationId xmlns:a16="http://schemas.microsoft.com/office/drawing/2014/main" xmlns="" id="{B13FCBA9-0337-4312-9A63-C587B100167E}"/>
              </a:ext>
            </a:extLst>
          </p:cNvPr>
          <p:cNvSpPr txBox="1"/>
          <p:nvPr/>
        </p:nvSpPr>
        <p:spPr>
          <a:xfrm>
            <a:off x="488727" y="488731"/>
            <a:ext cx="3594542"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GET SAMPLE DATA</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pic>
        <p:nvPicPr>
          <p:cNvPr id="16" name="Picture 2" descr="C:\Users\Acer\Downloads\train_image-20190409T033912Z-001\tes.jpg"/>
          <p:cNvPicPr>
            <a:picLocks noChangeAspect="1" noChangeArrowheads="1"/>
          </p:cNvPicPr>
          <p:nvPr/>
        </p:nvPicPr>
        <p:blipFill>
          <a:blip r:embed="rId4" cstate="print"/>
          <a:srcRect/>
          <a:stretch>
            <a:fillRect/>
          </a:stretch>
        </p:blipFill>
        <p:spPr bwMode="auto">
          <a:xfrm>
            <a:off x="868197" y="1198184"/>
            <a:ext cx="3262367" cy="4349822"/>
          </a:xfrm>
          <a:prstGeom prst="rect">
            <a:avLst/>
          </a:prstGeom>
          <a:noFill/>
        </p:spPr>
      </p:pic>
      <p:sp>
        <p:nvSpPr>
          <p:cNvPr id="17" name="TextBox 8">
            <a:extLst>
              <a:ext uri="{FF2B5EF4-FFF2-40B4-BE49-F238E27FC236}">
                <a16:creationId xmlns:a16="http://schemas.microsoft.com/office/drawing/2014/main" xmlns="" id="{B13FCBA9-0337-4312-9A63-C587B100167E}"/>
              </a:ext>
            </a:extLst>
          </p:cNvPr>
          <p:cNvSpPr txBox="1"/>
          <p:nvPr/>
        </p:nvSpPr>
        <p:spPr>
          <a:xfrm>
            <a:off x="472966" y="5659820"/>
            <a:ext cx="3263462" cy="283780"/>
          </a:xfrm>
          <a:prstGeom prst="rect">
            <a:avLst/>
          </a:prstGeom>
          <a:noFill/>
        </p:spPr>
        <p:txBody>
          <a:bodyPr wrap="none" lIns="360000" tIns="0" rIns="0" bIns="0" anchor="b" anchorCtr="0">
            <a:noAutofit/>
          </a:bodyPr>
          <a:lstStyle/>
          <a:p>
            <a:pPr algn="ctr"/>
            <a:r>
              <a:rPr lang="en-US" altLang="zh-CN"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Original Image</a:t>
            </a:r>
            <a:endParaRPr lang="zh-CN" altLang="en-US"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18" name="Picture 2" descr="C:\Users\Acer\Downloads\train_image-20190409T033912Z-001\2019-04-26-142051_1824x984_scrot.png"/>
          <p:cNvPicPr>
            <a:picLocks noChangeAspect="1" noChangeArrowheads="1"/>
          </p:cNvPicPr>
          <p:nvPr/>
        </p:nvPicPr>
        <p:blipFill>
          <a:blip r:embed="rId5" cstate="print"/>
          <a:srcRect/>
          <a:stretch>
            <a:fillRect/>
          </a:stretch>
        </p:blipFill>
        <p:spPr bwMode="auto">
          <a:xfrm>
            <a:off x="4401398" y="1324309"/>
            <a:ext cx="7130628" cy="3846786"/>
          </a:xfrm>
          <a:prstGeom prst="rect">
            <a:avLst/>
          </a:prstGeom>
          <a:noFill/>
        </p:spPr>
      </p:pic>
      <p:cxnSp>
        <p:nvCxnSpPr>
          <p:cNvPr id="19" name="Straight Arrow Connector 18"/>
          <p:cNvCxnSpPr/>
          <p:nvPr/>
        </p:nvCxnSpPr>
        <p:spPr>
          <a:xfrm>
            <a:off x="3515710" y="5801712"/>
            <a:ext cx="1655379" cy="1576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xmlns="" id="{B13FCBA9-0337-4312-9A63-C587B100167E}"/>
              </a:ext>
            </a:extLst>
          </p:cNvPr>
          <p:cNvSpPr txBox="1"/>
          <p:nvPr/>
        </p:nvSpPr>
        <p:spPr>
          <a:xfrm>
            <a:off x="5213128" y="5559972"/>
            <a:ext cx="5365531" cy="399394"/>
          </a:xfrm>
          <a:prstGeom prst="rect">
            <a:avLst/>
          </a:prstGeom>
          <a:noFill/>
        </p:spPr>
        <p:txBody>
          <a:bodyPr wrap="none" lIns="360000" tIns="0" rIns="0" bIns="0" anchor="b" anchorCtr="0">
            <a:noAutofit/>
          </a:bodyPr>
          <a:lstStyle/>
          <a:p>
            <a:pPr algn="ctr"/>
            <a:r>
              <a:rPr lang="en-US" altLang="zh-CN"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Preprocess() = </a:t>
            </a:r>
            <a:r>
              <a:rPr lang="en-US" altLang="zh-CN"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GrayscaleScene</a:t>
            </a:r>
            <a:r>
              <a:rPr lang="en-US" altLang="zh-CN"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 </a:t>
            </a:r>
            <a:r>
              <a:rPr lang="en-US" altLang="zh-CN"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TreshScene</a:t>
            </a:r>
            <a:endParaRPr lang="zh-CN" altLang="en-US"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1" name="TextBox 8">
            <a:extLst>
              <a:ext uri="{FF2B5EF4-FFF2-40B4-BE49-F238E27FC236}">
                <a16:creationId xmlns:a16="http://schemas.microsoft.com/office/drawing/2014/main" xmlns="" id="{B13FCBA9-0337-4312-9A63-C587B100167E}"/>
              </a:ext>
            </a:extLst>
          </p:cNvPr>
          <p:cNvSpPr txBox="1"/>
          <p:nvPr/>
        </p:nvSpPr>
        <p:spPr>
          <a:xfrm>
            <a:off x="488727" y="488731"/>
            <a:ext cx="3594542"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PLATE DETECTION</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17" name="TextBox 8">
            <a:extLst>
              <a:ext uri="{FF2B5EF4-FFF2-40B4-BE49-F238E27FC236}">
                <a16:creationId xmlns:a16="http://schemas.microsoft.com/office/drawing/2014/main" xmlns="" id="{B13FCBA9-0337-4312-9A63-C587B100167E}"/>
              </a:ext>
            </a:extLst>
          </p:cNvPr>
          <p:cNvSpPr txBox="1"/>
          <p:nvPr/>
        </p:nvSpPr>
        <p:spPr>
          <a:xfrm>
            <a:off x="1450435" y="725213"/>
            <a:ext cx="3263462" cy="283780"/>
          </a:xfrm>
          <a:prstGeom prst="rect">
            <a:avLst/>
          </a:prstGeom>
          <a:noFill/>
        </p:spPr>
        <p:txBody>
          <a:bodyPr wrap="none" lIns="360000" tIns="0" rIns="0" bIns="0" anchor="b" anchorCtr="0">
            <a:noAutofit/>
          </a:bodyPr>
          <a:lstStyle/>
          <a:p>
            <a:pPr algn="ctr"/>
            <a:r>
              <a:rPr lang="en-US" altLang="zh-CN" sz="24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findPossibleCharsinScene</a:t>
            </a: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0" name="TextBox 8">
            <a:extLst>
              <a:ext uri="{FF2B5EF4-FFF2-40B4-BE49-F238E27FC236}">
                <a16:creationId xmlns:a16="http://schemas.microsoft.com/office/drawing/2014/main" xmlns="" id="{B13FCBA9-0337-4312-9A63-C587B100167E}"/>
              </a:ext>
            </a:extLst>
          </p:cNvPr>
          <p:cNvSpPr txBox="1"/>
          <p:nvPr/>
        </p:nvSpPr>
        <p:spPr>
          <a:xfrm>
            <a:off x="5607265" y="5764927"/>
            <a:ext cx="5365531" cy="399394"/>
          </a:xfrm>
          <a:prstGeom prst="rect">
            <a:avLst/>
          </a:prstGeom>
          <a:noFill/>
        </p:spPr>
        <p:txBody>
          <a:bodyPr wrap="none" lIns="360000" tIns="0" rIns="0" bIns="0" anchor="b" anchorCtr="0">
            <a:noAutofit/>
          </a:bodyPr>
          <a:lstStyle/>
          <a:p>
            <a:pPr algn="ctr"/>
            <a:r>
              <a:rPr lang="en-US" altLang="zh-CN"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vectorOfPossibleCharsInScene</a:t>
            </a:r>
            <a:endParaRPr lang="zh-CN" altLang="en-US"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2050" name="Picture 2" descr="C:\Users\Acer\Downloads\train_image-20190409T033912Z-001\Screenshot-20190501T141445Z-001\Screenshot\all contour.png"/>
          <p:cNvPicPr>
            <a:picLocks noChangeAspect="1" noChangeArrowheads="1"/>
          </p:cNvPicPr>
          <p:nvPr/>
        </p:nvPicPr>
        <p:blipFill>
          <a:blip r:embed="rId4" cstate="print"/>
          <a:srcRect l="26468" t="4985" r="26008"/>
          <a:stretch>
            <a:fillRect/>
          </a:stretch>
        </p:blipFill>
        <p:spPr bwMode="auto">
          <a:xfrm>
            <a:off x="1261242" y="1087822"/>
            <a:ext cx="4339078" cy="4680000"/>
          </a:xfrm>
          <a:prstGeom prst="rect">
            <a:avLst/>
          </a:prstGeom>
          <a:noFill/>
        </p:spPr>
      </p:pic>
      <p:pic>
        <p:nvPicPr>
          <p:cNvPr id="2051" name="Picture 3" descr="C:\Users\Acer\Downloads\train_image-20190409T033912Z-001\Screenshot-20190501T141445Z-001\Screenshot\2019-04-26-150010_1824x984_scrot.png"/>
          <p:cNvPicPr>
            <a:picLocks noChangeAspect="1" noChangeArrowheads="1"/>
          </p:cNvPicPr>
          <p:nvPr/>
        </p:nvPicPr>
        <p:blipFill>
          <a:blip r:embed="rId5" cstate="print"/>
          <a:srcRect l="50860" t="5748"/>
          <a:stretch>
            <a:fillRect/>
          </a:stretch>
        </p:blipFill>
        <p:spPr bwMode="auto">
          <a:xfrm>
            <a:off x="6416563" y="1056291"/>
            <a:ext cx="4522940" cy="4680000"/>
          </a:xfrm>
          <a:prstGeom prst="rect">
            <a:avLst/>
          </a:prstGeom>
          <a:noFill/>
        </p:spPr>
      </p:pic>
      <p:sp>
        <p:nvSpPr>
          <p:cNvPr id="14" name="TextBox 8">
            <a:extLst>
              <a:ext uri="{FF2B5EF4-FFF2-40B4-BE49-F238E27FC236}">
                <a16:creationId xmlns:a16="http://schemas.microsoft.com/office/drawing/2014/main" xmlns="" id="{B13FCBA9-0337-4312-9A63-C587B100167E}"/>
              </a:ext>
            </a:extLst>
          </p:cNvPr>
          <p:cNvSpPr txBox="1"/>
          <p:nvPr/>
        </p:nvSpPr>
        <p:spPr>
          <a:xfrm>
            <a:off x="1145638" y="5922585"/>
            <a:ext cx="3263462" cy="283780"/>
          </a:xfrm>
          <a:prstGeom prst="rect">
            <a:avLst/>
          </a:prstGeom>
          <a:noFill/>
        </p:spPr>
        <p:txBody>
          <a:bodyPr wrap="none" lIns="360000" tIns="0" rIns="0" bIns="0" anchor="b" anchorCtr="0">
            <a:noAutofit/>
          </a:bodyPr>
          <a:lstStyle/>
          <a:p>
            <a:pPr algn="ctr"/>
            <a:r>
              <a:rPr lang="en-US" altLang="zh-CN" sz="20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All contours</a:t>
            </a:r>
            <a:endParaRPr lang="zh-CN" altLang="en-US" sz="20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20" name="TextBox 8">
            <a:extLst>
              <a:ext uri="{FF2B5EF4-FFF2-40B4-BE49-F238E27FC236}">
                <a16:creationId xmlns:a16="http://schemas.microsoft.com/office/drawing/2014/main" xmlns="" id="{B13FCBA9-0337-4312-9A63-C587B100167E}"/>
              </a:ext>
            </a:extLst>
          </p:cNvPr>
          <p:cNvSpPr txBox="1"/>
          <p:nvPr/>
        </p:nvSpPr>
        <p:spPr>
          <a:xfrm>
            <a:off x="6064479" y="5638799"/>
            <a:ext cx="5365531" cy="399394"/>
          </a:xfrm>
          <a:prstGeom prst="rect">
            <a:avLst/>
          </a:prstGeom>
          <a:noFill/>
        </p:spPr>
        <p:txBody>
          <a:bodyPr wrap="none" lIns="360000" tIns="0" rIns="0" bIns="0" anchor="b" anchorCtr="0">
            <a:noAutofit/>
          </a:bodyPr>
          <a:lstStyle/>
          <a:p>
            <a:pPr algn="ctr"/>
            <a:r>
              <a:rPr lang="en-US" altLang="zh-CN"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extractPlate</a:t>
            </a:r>
            <a:r>
              <a:rPr lang="en-US" altLang="zh-CN"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 = </a:t>
            </a:r>
            <a:r>
              <a:rPr lang="en-US" altLang="zh-CN"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vectorOfPossiblePlates</a:t>
            </a:r>
            <a:endParaRPr lang="zh-CN" altLang="en-US"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14" name="TextBox 8">
            <a:extLst>
              <a:ext uri="{FF2B5EF4-FFF2-40B4-BE49-F238E27FC236}">
                <a16:creationId xmlns:a16="http://schemas.microsoft.com/office/drawing/2014/main" xmlns="" id="{B13FCBA9-0337-4312-9A63-C587B100167E}"/>
              </a:ext>
            </a:extLst>
          </p:cNvPr>
          <p:cNvSpPr txBox="1"/>
          <p:nvPr/>
        </p:nvSpPr>
        <p:spPr>
          <a:xfrm>
            <a:off x="1192936" y="5780691"/>
            <a:ext cx="3263462" cy="283780"/>
          </a:xfrm>
          <a:prstGeom prst="rect">
            <a:avLst/>
          </a:prstGeom>
          <a:noFill/>
        </p:spPr>
        <p:txBody>
          <a:bodyPr wrap="none" lIns="360000" tIns="0" rIns="0" bIns="0" anchor="b" anchorCtr="0">
            <a:noAutofit/>
          </a:bodyPr>
          <a:lstStyle/>
          <a:p>
            <a:pPr algn="ctr"/>
            <a:r>
              <a:rPr lang="en-US" altLang="zh-CN" sz="20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findVectorsOfMatchingChars</a:t>
            </a:r>
            <a:r>
              <a:rPr lang="en-US" altLang="zh-CN" sz="20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a:t>
            </a:r>
            <a:endParaRPr lang="zh-CN" altLang="en-US" sz="20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3074" name="Picture 2" descr="C:\Users\Acer\Downloads\train_image-20190409T033912Z-001\Screenshot-20190501T141445Z-001\Screenshot\2019-04-26-152105_1824x984_scrot.png"/>
          <p:cNvPicPr>
            <a:picLocks noChangeAspect="1" noChangeArrowheads="1"/>
          </p:cNvPicPr>
          <p:nvPr/>
        </p:nvPicPr>
        <p:blipFill>
          <a:blip r:embed="rId4" cstate="print"/>
          <a:srcRect l="30582" t="2828" r="25318"/>
          <a:stretch>
            <a:fillRect/>
          </a:stretch>
        </p:blipFill>
        <p:spPr bwMode="auto">
          <a:xfrm>
            <a:off x="1135117" y="851337"/>
            <a:ext cx="3937119" cy="4680000"/>
          </a:xfrm>
          <a:prstGeom prst="rect">
            <a:avLst/>
          </a:prstGeom>
          <a:noFill/>
        </p:spPr>
      </p:pic>
      <p:pic>
        <p:nvPicPr>
          <p:cNvPr id="3075" name="Picture 3" descr="C:\Users\Acer\Downloads\train_image-20190409T033912Z-001\Screenshot-20190501T141445Z-001\Screenshot\2019-04-26-154956_1824x984_scrot.png"/>
          <p:cNvPicPr>
            <a:picLocks noChangeAspect="1" noChangeArrowheads="1"/>
          </p:cNvPicPr>
          <p:nvPr/>
        </p:nvPicPr>
        <p:blipFill>
          <a:blip r:embed="rId5" cstate="print"/>
          <a:srcRect l="25856" t="3193" r="26696"/>
          <a:stretch>
            <a:fillRect/>
          </a:stretch>
        </p:blipFill>
        <p:spPr bwMode="auto">
          <a:xfrm>
            <a:off x="6621517" y="930165"/>
            <a:ext cx="4251887" cy="4680000"/>
          </a:xfrm>
          <a:prstGeom prst="rect">
            <a:avLst/>
          </a:prstGeom>
          <a:noFill/>
        </p:spPr>
      </p:pic>
      <p:cxnSp>
        <p:nvCxnSpPr>
          <p:cNvPr id="15" name="Straight Arrow Connector 14"/>
          <p:cNvCxnSpPr/>
          <p:nvPr/>
        </p:nvCxnSpPr>
        <p:spPr>
          <a:xfrm flipV="1">
            <a:off x="5108027" y="5912069"/>
            <a:ext cx="1355835" cy="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21" name="TextBox 8">
            <a:extLst>
              <a:ext uri="{FF2B5EF4-FFF2-40B4-BE49-F238E27FC236}">
                <a16:creationId xmlns:a16="http://schemas.microsoft.com/office/drawing/2014/main" xmlns="" id="{B13FCBA9-0337-4312-9A63-C587B100167E}"/>
              </a:ext>
            </a:extLst>
          </p:cNvPr>
          <p:cNvSpPr txBox="1"/>
          <p:nvPr/>
        </p:nvSpPr>
        <p:spPr>
          <a:xfrm>
            <a:off x="693685" y="677918"/>
            <a:ext cx="3263462" cy="283780"/>
          </a:xfrm>
          <a:prstGeom prst="rect">
            <a:avLst/>
          </a:prstGeom>
          <a:noFill/>
        </p:spPr>
        <p:txBody>
          <a:bodyPr wrap="none" lIns="360000" tIns="0" rIns="0" bIns="0" anchor="b" anchorCtr="0">
            <a:noAutofit/>
          </a:bodyPr>
          <a:lstStyle/>
          <a:p>
            <a:pPr algn="ct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4098" name="Picture 2" descr="C:\Users\Acer\Downloads\train_image-20190409T033912Z-001\Screenshot-20190501T141445Z-001\Screenshot\2019-05-01-212303_1440x900_scrot.png"/>
          <p:cNvPicPr>
            <a:picLocks noChangeAspect="1" noChangeArrowheads="1"/>
          </p:cNvPicPr>
          <p:nvPr/>
        </p:nvPicPr>
        <p:blipFill>
          <a:blip r:embed="rId4" cstate="print"/>
          <a:srcRect l="1188" t="41081" r="55019" b="41448"/>
          <a:stretch>
            <a:fillRect/>
          </a:stretch>
        </p:blipFill>
        <p:spPr bwMode="auto">
          <a:xfrm>
            <a:off x="1024757" y="1229711"/>
            <a:ext cx="5775155" cy="1440000"/>
          </a:xfrm>
          <a:prstGeom prst="rect">
            <a:avLst/>
          </a:prstGeom>
          <a:noFill/>
        </p:spPr>
      </p:pic>
      <p:pic>
        <p:nvPicPr>
          <p:cNvPr id="14" name="Picture 2" descr="C:\Users\Acer\Downloads\train_image-20190409T033912Z-001\Screenshot-20190501T141445Z-001\Screenshot\2019-05-01-212303_1440x900_scrot.png"/>
          <p:cNvPicPr>
            <a:picLocks noChangeAspect="1" noChangeArrowheads="1"/>
          </p:cNvPicPr>
          <p:nvPr/>
        </p:nvPicPr>
        <p:blipFill>
          <a:blip r:embed="rId4" cstate="print"/>
          <a:srcRect l="48123" t="40161" r="9233" b="41448"/>
          <a:stretch>
            <a:fillRect/>
          </a:stretch>
        </p:blipFill>
        <p:spPr bwMode="auto">
          <a:xfrm>
            <a:off x="1040526" y="3326540"/>
            <a:ext cx="4674599" cy="1260000"/>
          </a:xfrm>
          <a:prstGeom prst="rect">
            <a:avLst/>
          </a:prstGeom>
          <a:noFill/>
        </p:spPr>
      </p:pic>
      <p:pic>
        <p:nvPicPr>
          <p:cNvPr id="15" name="Picture 2" descr="C:\Users\Acer\Downloads\train_image-20190409T033912Z-001\Screenshot-20190501T141445Z-001\Screenshot\2019-05-01-212359_1440x900_scrot.png"/>
          <p:cNvPicPr>
            <a:picLocks noChangeAspect="1" noChangeArrowheads="1"/>
          </p:cNvPicPr>
          <p:nvPr/>
        </p:nvPicPr>
        <p:blipFill>
          <a:blip r:embed="rId5" cstate="print"/>
          <a:srcRect l="49188" t="27064" r="7704" b="56295"/>
          <a:stretch>
            <a:fillRect/>
          </a:stretch>
        </p:blipFill>
        <p:spPr bwMode="auto">
          <a:xfrm>
            <a:off x="1024757" y="4493186"/>
            <a:ext cx="4855781" cy="1171500"/>
          </a:xfrm>
          <a:prstGeom prst="rect">
            <a:avLst/>
          </a:prstGeom>
          <a:noFill/>
        </p:spPr>
      </p:pic>
      <p:sp>
        <p:nvSpPr>
          <p:cNvPr id="23" name="TextBox 8">
            <a:extLst>
              <a:ext uri="{FF2B5EF4-FFF2-40B4-BE49-F238E27FC236}">
                <a16:creationId xmlns:a16="http://schemas.microsoft.com/office/drawing/2014/main" xmlns="" id="{B13FCBA9-0337-4312-9A63-C587B100167E}"/>
              </a:ext>
            </a:extLst>
          </p:cNvPr>
          <p:cNvSpPr txBox="1"/>
          <p:nvPr/>
        </p:nvSpPr>
        <p:spPr>
          <a:xfrm>
            <a:off x="7309957" y="1870843"/>
            <a:ext cx="3263462" cy="283780"/>
          </a:xfrm>
          <a:prstGeom prst="rect">
            <a:avLst/>
          </a:prstGeom>
          <a:noFill/>
        </p:spPr>
        <p:txBody>
          <a:bodyPr wrap="none" lIns="360000" tIns="0" rIns="0" bIns="0" anchor="b" anchorCtr="0">
            <a:noAutofit/>
          </a:bodyPr>
          <a:lstStyle/>
          <a:p>
            <a:pPr algn="ctr"/>
            <a:r>
              <a:rPr lang="en-US" altLang="zh-CN" sz="24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extractPlate</a:t>
            </a: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 result</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7" name="TextBox 8">
            <a:extLst>
              <a:ext uri="{FF2B5EF4-FFF2-40B4-BE49-F238E27FC236}">
                <a16:creationId xmlns:a16="http://schemas.microsoft.com/office/drawing/2014/main" xmlns="" id="{B13FCBA9-0337-4312-9A63-C587B100167E}"/>
              </a:ext>
            </a:extLst>
          </p:cNvPr>
          <p:cNvSpPr txBox="1"/>
          <p:nvPr/>
        </p:nvSpPr>
        <p:spPr>
          <a:xfrm>
            <a:off x="7147047" y="4498448"/>
            <a:ext cx="3263462" cy="283780"/>
          </a:xfrm>
          <a:prstGeom prst="rect">
            <a:avLst/>
          </a:prstGeom>
          <a:noFill/>
        </p:spPr>
        <p:txBody>
          <a:bodyPr wrap="none" lIns="360000" tIns="0" rIns="0" bIns="0" anchor="b" anchorCtr="0">
            <a:noAutofit/>
          </a:bodyPr>
          <a:lstStyle/>
          <a:p>
            <a:r>
              <a:rPr lang="en-US" altLang="zh-CN" sz="24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preProcess</a:t>
            </a: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 = </a:t>
            </a:r>
          </a:p>
          <a:p>
            <a:r>
              <a:rPr lang="en-US" altLang="zh-CN" sz="24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imgGrayScale</a:t>
            </a: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 </a:t>
            </a:r>
            <a:r>
              <a:rPr lang="en-US" altLang="zh-CN" sz="24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imgTresh</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cxnSp>
        <p:nvCxnSpPr>
          <p:cNvPr id="30" name="Straight Arrow Connector 29"/>
          <p:cNvCxnSpPr/>
          <p:nvPr/>
        </p:nvCxnSpPr>
        <p:spPr>
          <a:xfrm>
            <a:off x="8828690" y="2522483"/>
            <a:ext cx="0" cy="1166648"/>
          </a:xfrm>
          <a:prstGeom prst="straightConnector1">
            <a:avLst/>
          </a:prstGeom>
          <a:ln w="571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8">
            <a:extLst>
              <a:ext uri="{FF2B5EF4-FFF2-40B4-BE49-F238E27FC236}">
                <a16:creationId xmlns:a16="http://schemas.microsoft.com/office/drawing/2014/main" xmlns="" id="{B13FCBA9-0337-4312-9A63-C587B100167E}"/>
              </a:ext>
            </a:extLst>
          </p:cNvPr>
          <p:cNvSpPr txBox="1"/>
          <p:nvPr/>
        </p:nvSpPr>
        <p:spPr>
          <a:xfrm>
            <a:off x="488726" y="488731"/>
            <a:ext cx="4071081"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CHARS RECOGNITION</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32" name="TextBox 31"/>
          <p:cNvSpPr txBox="1"/>
          <p:nvPr/>
        </p:nvSpPr>
        <p:spPr>
          <a:xfrm>
            <a:off x="7107725" y="1539555"/>
            <a:ext cx="498855" cy="769441"/>
          </a:xfrm>
          <a:prstGeom prst="rect">
            <a:avLst/>
          </a:prstGeom>
          <a:noFill/>
        </p:spPr>
        <p:txBody>
          <a:bodyPr wrap="none" rtlCol="0">
            <a:spAutoFit/>
          </a:bodyPr>
          <a:lstStyle/>
          <a:p>
            <a:r>
              <a:rPr lang="en-US" sz="4400" b="1" dirty="0" smtClean="0">
                <a:solidFill>
                  <a:srgbClr val="FA938E"/>
                </a:solidFill>
              </a:rPr>
              <a:t>1</a:t>
            </a:r>
            <a:endParaRPr lang="en-US" sz="4400" b="1" dirty="0">
              <a:solidFill>
                <a:srgbClr val="FA938E"/>
              </a:solidFill>
            </a:endParaRPr>
          </a:p>
        </p:txBody>
      </p:sp>
      <p:sp>
        <p:nvSpPr>
          <p:cNvPr id="33" name="TextBox 32"/>
          <p:cNvSpPr txBox="1"/>
          <p:nvPr/>
        </p:nvSpPr>
        <p:spPr>
          <a:xfrm>
            <a:off x="6903194" y="4052369"/>
            <a:ext cx="498855" cy="769441"/>
          </a:xfrm>
          <a:prstGeom prst="rect">
            <a:avLst/>
          </a:prstGeom>
          <a:noFill/>
        </p:spPr>
        <p:txBody>
          <a:bodyPr wrap="none" rtlCol="0">
            <a:spAutoFit/>
          </a:bodyPr>
          <a:lstStyle/>
          <a:p>
            <a:r>
              <a:rPr lang="en-US" sz="4400" b="1" dirty="0" smtClean="0">
                <a:solidFill>
                  <a:srgbClr val="FA938E"/>
                </a:solidFill>
              </a:rPr>
              <a:t>2</a:t>
            </a:r>
            <a:endParaRPr lang="en-US" sz="4400" b="1" dirty="0">
              <a:solidFill>
                <a:srgbClr val="FA938E"/>
              </a:solidFill>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rgbClr val="FF0000"/>
                  </a:solidFill>
                  <a:latin typeface="Microsoft YaHei UI" panose="020B0503020204020204" pitchFamily="34" charset="-122"/>
                  <a:ea typeface="Microsoft YaHei UI" panose="020B0503020204020204" pitchFamily="34" charset="-122"/>
                </a:rPr>
                <a:t>1</a:t>
              </a:r>
              <a:endParaRPr lang="zh-CN" altLang="en-US" sz="1600" b="1" dirty="0">
                <a:solidFill>
                  <a:srgbClr val="FF0000"/>
                </a:solidFill>
                <a:latin typeface="Microsoft YaHei UI" panose="020B0503020204020204" pitchFamily="34" charset="-122"/>
                <a:ea typeface="Microsoft YaHei UI" panose="020B0503020204020204" pitchFamily="34" charset="-122"/>
              </a:endParaRPr>
            </a:p>
          </p:txBody>
        </p:sp>
      </p:grpSp>
      <p:pic>
        <p:nvPicPr>
          <p:cNvPr id="6146" name="Picture 2" descr="C:\Users\Acer\Downloads\train_image-20190409T033912Z-001\Screenshot-20190501T141445Z-001\Screenshot\2019-05-01-212556_1440x900_scrot.png"/>
          <p:cNvPicPr>
            <a:picLocks noChangeAspect="1" noChangeArrowheads="1"/>
          </p:cNvPicPr>
          <p:nvPr/>
        </p:nvPicPr>
        <p:blipFill>
          <a:blip r:embed="rId4" cstate="print"/>
          <a:srcRect l="1443" t="8531" r="55433" b="74405"/>
          <a:stretch>
            <a:fillRect/>
          </a:stretch>
        </p:blipFill>
        <p:spPr bwMode="auto">
          <a:xfrm>
            <a:off x="1087821" y="1135118"/>
            <a:ext cx="4398579" cy="1087819"/>
          </a:xfrm>
          <a:prstGeom prst="rect">
            <a:avLst/>
          </a:prstGeom>
          <a:noFill/>
        </p:spPr>
      </p:pic>
      <p:pic>
        <p:nvPicPr>
          <p:cNvPr id="16" name="Picture 2" descr="C:\Users\Acer\Downloads\train_image-20190409T033912Z-001\Screenshot-20190501T141445Z-001\Screenshot\2019-05-01-212556_1440x900_scrot.png"/>
          <p:cNvPicPr>
            <a:picLocks noChangeAspect="1" noChangeArrowheads="1"/>
          </p:cNvPicPr>
          <p:nvPr/>
        </p:nvPicPr>
        <p:blipFill>
          <a:blip r:embed="rId4" cstate="print"/>
          <a:srcRect l="48173" t="8531" r="8858" b="74570"/>
          <a:stretch>
            <a:fillRect/>
          </a:stretch>
        </p:blipFill>
        <p:spPr bwMode="auto">
          <a:xfrm>
            <a:off x="5691352" y="1051036"/>
            <a:ext cx="4382814" cy="1077309"/>
          </a:xfrm>
          <a:prstGeom prst="rect">
            <a:avLst/>
          </a:prstGeom>
          <a:noFill/>
        </p:spPr>
      </p:pic>
      <p:pic>
        <p:nvPicPr>
          <p:cNvPr id="17" name="Picture 2" descr="C:\Users\Acer\Downloads\train_image-20190409T033912Z-001\Screenshot-20190501T141445Z-001\Screenshot\2019-05-01-212556_1440x900_scrot.png"/>
          <p:cNvPicPr>
            <a:picLocks noChangeAspect="1" noChangeArrowheads="1"/>
          </p:cNvPicPr>
          <p:nvPr/>
        </p:nvPicPr>
        <p:blipFill>
          <a:blip r:embed="rId4" cstate="print"/>
          <a:srcRect l="2164" t="29222" r="54712" b="53714"/>
          <a:stretch>
            <a:fillRect/>
          </a:stretch>
        </p:blipFill>
        <p:spPr bwMode="auto">
          <a:xfrm>
            <a:off x="1072055" y="3011214"/>
            <a:ext cx="4398579" cy="1087821"/>
          </a:xfrm>
          <a:prstGeom prst="rect">
            <a:avLst/>
          </a:prstGeom>
          <a:noFill/>
        </p:spPr>
      </p:pic>
      <p:pic>
        <p:nvPicPr>
          <p:cNvPr id="18" name="Picture 2" descr="C:\Users\Acer\Downloads\train_image-20190409T033912Z-001\Screenshot-20190501T141445Z-001\Screenshot\2019-05-01-212556_1440x900_scrot.png"/>
          <p:cNvPicPr>
            <a:picLocks noChangeAspect="1" noChangeArrowheads="1"/>
          </p:cNvPicPr>
          <p:nvPr/>
        </p:nvPicPr>
        <p:blipFill>
          <a:blip r:embed="rId4" cstate="print"/>
          <a:srcRect l="1649" t="49171" r="25242" b="25604"/>
          <a:stretch>
            <a:fillRect/>
          </a:stretch>
        </p:blipFill>
        <p:spPr bwMode="auto">
          <a:xfrm>
            <a:off x="977462" y="4698124"/>
            <a:ext cx="7457090" cy="1608083"/>
          </a:xfrm>
          <a:prstGeom prst="rect">
            <a:avLst/>
          </a:prstGeom>
          <a:noFill/>
        </p:spPr>
      </p:pic>
      <p:pic>
        <p:nvPicPr>
          <p:cNvPr id="19" name="Picture 2" descr="C:\Users\Acer\Downloads\train_image-20190409T033912Z-001\Screenshot-20190501T141445Z-001\Screenshot\2019-05-01-212556_1440x900_scrot.png"/>
          <p:cNvPicPr>
            <a:picLocks noChangeAspect="1" noChangeArrowheads="1"/>
          </p:cNvPicPr>
          <p:nvPr/>
        </p:nvPicPr>
        <p:blipFill>
          <a:blip r:embed="rId4" cstate="print"/>
          <a:srcRect l="47967" t="29222" r="8497" b="53714"/>
          <a:stretch>
            <a:fillRect/>
          </a:stretch>
        </p:blipFill>
        <p:spPr bwMode="auto">
          <a:xfrm>
            <a:off x="5833242" y="2911367"/>
            <a:ext cx="4440620" cy="1087821"/>
          </a:xfrm>
          <a:prstGeom prst="rect">
            <a:avLst/>
          </a:prstGeom>
          <a:noFill/>
        </p:spPr>
      </p:pic>
      <p:sp>
        <p:nvSpPr>
          <p:cNvPr id="20" name="TextBox 8">
            <a:extLst>
              <a:ext uri="{FF2B5EF4-FFF2-40B4-BE49-F238E27FC236}">
                <a16:creationId xmlns:a16="http://schemas.microsoft.com/office/drawing/2014/main" xmlns="" id="{B13FCBA9-0337-4312-9A63-C587B100167E}"/>
              </a:ext>
            </a:extLst>
          </p:cNvPr>
          <p:cNvSpPr txBox="1"/>
          <p:nvPr/>
        </p:nvSpPr>
        <p:spPr>
          <a:xfrm>
            <a:off x="420411" y="2060029"/>
            <a:ext cx="5365531" cy="714700"/>
          </a:xfrm>
          <a:prstGeom prst="rect">
            <a:avLst/>
          </a:prstGeom>
          <a:noFill/>
        </p:spPr>
        <p:txBody>
          <a:bodyPr wrap="none" lIns="360000" tIns="0" rIns="0" bIns="0" anchor="b" anchorCtr="0">
            <a:noAutofit/>
          </a:bodyPr>
          <a:lstStyle/>
          <a:p>
            <a:pPr algn="ctr"/>
            <a:r>
              <a:rPr lang="en-US" altLang="zh-CN" sz="16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findPossibleCharsInPlate</a:t>
            </a:r>
            <a:r>
              <a:rPr lang="en-US" altLang="zh-CN" sz="1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 =</a:t>
            </a:r>
          </a:p>
          <a:p>
            <a:pPr algn="ctr"/>
            <a:r>
              <a:rPr lang="en-US" altLang="zh-CN" sz="16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vectorsOfPossibleCharsInPlate</a:t>
            </a:r>
            <a:endParaRPr lang="zh-CN" altLang="en-US" sz="16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2" name="TextBox 8">
            <a:extLst>
              <a:ext uri="{FF2B5EF4-FFF2-40B4-BE49-F238E27FC236}">
                <a16:creationId xmlns:a16="http://schemas.microsoft.com/office/drawing/2014/main" xmlns="" id="{B13FCBA9-0337-4312-9A63-C587B100167E}"/>
              </a:ext>
            </a:extLst>
          </p:cNvPr>
          <p:cNvSpPr txBox="1"/>
          <p:nvPr/>
        </p:nvSpPr>
        <p:spPr>
          <a:xfrm>
            <a:off x="5428589" y="1865585"/>
            <a:ext cx="5365531" cy="714700"/>
          </a:xfrm>
          <a:prstGeom prst="rect">
            <a:avLst/>
          </a:prstGeom>
          <a:noFill/>
        </p:spPr>
        <p:txBody>
          <a:bodyPr wrap="none" lIns="360000" tIns="0" rIns="0" bIns="0" anchor="b" anchorCtr="0">
            <a:noAutofit/>
          </a:bodyPr>
          <a:lstStyle/>
          <a:p>
            <a:pPr algn="ctr"/>
            <a:r>
              <a:rPr lang="en-US" altLang="zh-CN" sz="16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vectorOfVectorsOfMatchingCharsIn</a:t>
            </a:r>
            <a:r>
              <a:rPr lang="en-US" altLang="zh-CN" sz="1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 Plate</a:t>
            </a:r>
            <a:endParaRPr lang="zh-CN" altLang="en-US" sz="16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4" name="TextBox 8">
            <a:extLst>
              <a:ext uri="{FF2B5EF4-FFF2-40B4-BE49-F238E27FC236}">
                <a16:creationId xmlns:a16="http://schemas.microsoft.com/office/drawing/2014/main" xmlns="" id="{B13FCBA9-0337-4312-9A63-C587B100167E}"/>
              </a:ext>
            </a:extLst>
          </p:cNvPr>
          <p:cNvSpPr txBox="1"/>
          <p:nvPr/>
        </p:nvSpPr>
        <p:spPr>
          <a:xfrm>
            <a:off x="541278" y="4051736"/>
            <a:ext cx="5365531" cy="357350"/>
          </a:xfrm>
          <a:prstGeom prst="rect">
            <a:avLst/>
          </a:prstGeom>
          <a:noFill/>
        </p:spPr>
        <p:txBody>
          <a:bodyPr wrap="none" lIns="360000" tIns="0" rIns="0" bIns="0" anchor="b" anchorCtr="0">
            <a:noAutofit/>
          </a:bodyPr>
          <a:lstStyle/>
          <a:p>
            <a:pPr algn="ctr"/>
            <a:r>
              <a:rPr lang="en-US" altLang="zh-CN" sz="16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removeInnerOverlappingChars</a:t>
            </a:r>
            <a:r>
              <a:rPr lang="en-US" altLang="zh-CN" sz="1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a:t>
            </a:r>
          </a:p>
        </p:txBody>
      </p:sp>
      <p:sp>
        <p:nvSpPr>
          <p:cNvPr id="25" name="TextBox 8">
            <a:extLst>
              <a:ext uri="{FF2B5EF4-FFF2-40B4-BE49-F238E27FC236}">
                <a16:creationId xmlns:a16="http://schemas.microsoft.com/office/drawing/2014/main" xmlns="" id="{B13FCBA9-0337-4312-9A63-C587B100167E}"/>
              </a:ext>
            </a:extLst>
          </p:cNvPr>
          <p:cNvSpPr txBox="1"/>
          <p:nvPr/>
        </p:nvSpPr>
        <p:spPr>
          <a:xfrm>
            <a:off x="5281444" y="4062246"/>
            <a:ext cx="5365531" cy="357350"/>
          </a:xfrm>
          <a:prstGeom prst="rect">
            <a:avLst/>
          </a:prstGeom>
          <a:noFill/>
        </p:spPr>
        <p:txBody>
          <a:bodyPr wrap="none" lIns="360000" tIns="0" rIns="0" bIns="0" anchor="b" anchorCtr="0">
            <a:noAutofit/>
          </a:bodyPr>
          <a:lstStyle/>
          <a:p>
            <a:pPr algn="ctr"/>
            <a:r>
              <a:rPr lang="en-US" altLang="zh-CN" sz="1600" b="1" dirty="0" err="1"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longestVectorOfMatchingCharsInPlate</a:t>
            </a:r>
            <a:endParaRPr lang="en-US" altLang="zh-CN" sz="16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26" name="TextBox 8">
            <a:extLst>
              <a:ext uri="{FF2B5EF4-FFF2-40B4-BE49-F238E27FC236}">
                <a16:creationId xmlns:a16="http://schemas.microsoft.com/office/drawing/2014/main" xmlns="" id="{B13FCBA9-0337-4312-9A63-C587B100167E}"/>
              </a:ext>
            </a:extLst>
          </p:cNvPr>
          <p:cNvSpPr txBox="1"/>
          <p:nvPr/>
        </p:nvSpPr>
        <p:spPr>
          <a:xfrm>
            <a:off x="8681545" y="5270934"/>
            <a:ext cx="2243963" cy="593837"/>
          </a:xfrm>
          <a:prstGeom prst="rect">
            <a:avLst/>
          </a:prstGeom>
          <a:noFill/>
        </p:spPr>
        <p:txBody>
          <a:bodyPr wrap="none" lIns="360000" tIns="0" rIns="0" bIns="0" anchor="b" anchorCtr="0">
            <a:noAutofit/>
          </a:bodyPr>
          <a:lstStyle/>
          <a:p>
            <a:r>
              <a:rPr lang="en-US" altLang="zh-CN" sz="20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Recognize</a:t>
            </a:r>
          </a:p>
          <a:p>
            <a:r>
              <a:rPr lang="en-US" altLang="zh-CN" sz="20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Chars</a:t>
            </a:r>
          </a:p>
        </p:txBody>
      </p:sp>
      <p:sp>
        <p:nvSpPr>
          <p:cNvPr id="28" name="TextBox 27"/>
          <p:cNvSpPr txBox="1"/>
          <p:nvPr/>
        </p:nvSpPr>
        <p:spPr>
          <a:xfrm>
            <a:off x="1182413" y="2112579"/>
            <a:ext cx="498855" cy="769441"/>
          </a:xfrm>
          <a:prstGeom prst="rect">
            <a:avLst/>
          </a:prstGeom>
          <a:noFill/>
        </p:spPr>
        <p:txBody>
          <a:bodyPr wrap="none" rtlCol="0">
            <a:spAutoFit/>
          </a:bodyPr>
          <a:lstStyle/>
          <a:p>
            <a:r>
              <a:rPr lang="en-US" sz="4400" b="1" dirty="0" smtClean="0">
                <a:solidFill>
                  <a:srgbClr val="FA938E"/>
                </a:solidFill>
              </a:rPr>
              <a:t>3</a:t>
            </a:r>
            <a:endParaRPr lang="en-US" sz="4400" b="1" dirty="0">
              <a:solidFill>
                <a:srgbClr val="FA938E"/>
              </a:solidFill>
            </a:endParaRPr>
          </a:p>
        </p:txBody>
      </p:sp>
      <p:sp>
        <p:nvSpPr>
          <p:cNvPr id="29" name="TextBox 28"/>
          <p:cNvSpPr txBox="1"/>
          <p:nvPr/>
        </p:nvSpPr>
        <p:spPr>
          <a:xfrm>
            <a:off x="5623034" y="2028497"/>
            <a:ext cx="498855" cy="769441"/>
          </a:xfrm>
          <a:prstGeom prst="rect">
            <a:avLst/>
          </a:prstGeom>
          <a:noFill/>
        </p:spPr>
        <p:txBody>
          <a:bodyPr wrap="none" rtlCol="0">
            <a:spAutoFit/>
          </a:bodyPr>
          <a:lstStyle/>
          <a:p>
            <a:r>
              <a:rPr lang="en-US" sz="4400" b="1" dirty="0" smtClean="0">
                <a:solidFill>
                  <a:srgbClr val="FA938E"/>
                </a:solidFill>
              </a:rPr>
              <a:t>4</a:t>
            </a:r>
            <a:endParaRPr lang="en-US" sz="4400" b="1" dirty="0">
              <a:solidFill>
                <a:srgbClr val="FA938E"/>
              </a:solidFill>
            </a:endParaRPr>
          </a:p>
        </p:txBody>
      </p:sp>
      <p:sp>
        <p:nvSpPr>
          <p:cNvPr id="31" name="TextBox 30"/>
          <p:cNvSpPr txBox="1"/>
          <p:nvPr/>
        </p:nvSpPr>
        <p:spPr>
          <a:xfrm>
            <a:off x="1266496" y="3899338"/>
            <a:ext cx="498855" cy="769441"/>
          </a:xfrm>
          <a:prstGeom prst="rect">
            <a:avLst/>
          </a:prstGeom>
          <a:noFill/>
        </p:spPr>
        <p:txBody>
          <a:bodyPr wrap="none" rtlCol="0">
            <a:spAutoFit/>
          </a:bodyPr>
          <a:lstStyle/>
          <a:p>
            <a:r>
              <a:rPr lang="en-US" sz="4400" b="1" dirty="0" smtClean="0">
                <a:solidFill>
                  <a:srgbClr val="FA938E"/>
                </a:solidFill>
              </a:rPr>
              <a:t>5</a:t>
            </a:r>
            <a:endParaRPr lang="en-US" sz="4400" b="1" dirty="0">
              <a:solidFill>
                <a:srgbClr val="FA938E"/>
              </a:solidFill>
            </a:endParaRPr>
          </a:p>
        </p:txBody>
      </p:sp>
      <p:sp>
        <p:nvSpPr>
          <p:cNvPr id="32" name="TextBox 31"/>
          <p:cNvSpPr txBox="1"/>
          <p:nvPr/>
        </p:nvSpPr>
        <p:spPr>
          <a:xfrm>
            <a:off x="5707117" y="3846786"/>
            <a:ext cx="498855" cy="769441"/>
          </a:xfrm>
          <a:prstGeom prst="rect">
            <a:avLst/>
          </a:prstGeom>
          <a:noFill/>
        </p:spPr>
        <p:txBody>
          <a:bodyPr wrap="none" rtlCol="0">
            <a:spAutoFit/>
          </a:bodyPr>
          <a:lstStyle/>
          <a:p>
            <a:r>
              <a:rPr lang="en-US" sz="4400" b="1" dirty="0" smtClean="0">
                <a:solidFill>
                  <a:srgbClr val="FA938E"/>
                </a:solidFill>
              </a:rPr>
              <a:t>6</a:t>
            </a:r>
            <a:endParaRPr lang="en-US" sz="4400" b="1" dirty="0">
              <a:solidFill>
                <a:srgbClr val="FA938E"/>
              </a:solidFill>
            </a:endParaRPr>
          </a:p>
        </p:txBody>
      </p:sp>
      <p:sp>
        <p:nvSpPr>
          <p:cNvPr id="33" name="TextBox 32"/>
          <p:cNvSpPr txBox="1"/>
          <p:nvPr/>
        </p:nvSpPr>
        <p:spPr>
          <a:xfrm>
            <a:off x="8571190" y="5134305"/>
            <a:ext cx="498855" cy="769441"/>
          </a:xfrm>
          <a:prstGeom prst="rect">
            <a:avLst/>
          </a:prstGeom>
          <a:noFill/>
        </p:spPr>
        <p:txBody>
          <a:bodyPr wrap="none" rtlCol="0">
            <a:spAutoFit/>
          </a:bodyPr>
          <a:lstStyle/>
          <a:p>
            <a:r>
              <a:rPr lang="en-US" sz="4400" b="1" dirty="0" smtClean="0">
                <a:solidFill>
                  <a:srgbClr val="FA938E"/>
                </a:solidFill>
              </a:rPr>
              <a:t>7</a:t>
            </a:r>
            <a:endParaRPr lang="en-US" sz="4400" b="1" dirty="0">
              <a:solidFill>
                <a:srgbClr val="FA938E"/>
              </a:solidFill>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pic>
        <p:nvPicPr>
          <p:cNvPr id="7170" name="Picture 2" descr="C:\Users\Acer\Downloads\train_image-20190409T033912Z-001\Screenshot-20190501T141445Z-001\Screenshot\2019-05-01-212733_1440x900_scrot.png"/>
          <p:cNvPicPr>
            <a:picLocks noChangeAspect="1" noChangeArrowheads="1"/>
          </p:cNvPicPr>
          <p:nvPr/>
        </p:nvPicPr>
        <p:blipFill>
          <a:blip r:embed="rId4" cstate="print"/>
          <a:srcRect t="4197" r="14908"/>
          <a:stretch>
            <a:fillRect/>
          </a:stretch>
        </p:blipFill>
        <p:spPr bwMode="auto">
          <a:xfrm>
            <a:off x="719958" y="788275"/>
            <a:ext cx="7351986" cy="5173370"/>
          </a:xfrm>
          <a:prstGeom prst="rect">
            <a:avLst/>
          </a:prstGeom>
          <a:noFill/>
        </p:spPr>
      </p:pic>
      <p:sp>
        <p:nvSpPr>
          <p:cNvPr id="16" name="TextBox 15"/>
          <p:cNvSpPr txBox="1"/>
          <p:nvPr/>
        </p:nvSpPr>
        <p:spPr>
          <a:xfrm>
            <a:off x="8529146" y="2301765"/>
            <a:ext cx="2948152" cy="1477328"/>
          </a:xfrm>
          <a:prstGeom prst="rect">
            <a:avLst/>
          </a:prstGeom>
          <a:noFill/>
        </p:spPr>
        <p:txBody>
          <a:bodyPr wrap="square" rtlCol="0">
            <a:spAutoFit/>
          </a:bodyPr>
          <a:lstStyle/>
          <a:p>
            <a:r>
              <a:rPr lang="en-US" dirty="0" smtClean="0"/>
              <a:t>There are so many possible chars found,</a:t>
            </a:r>
          </a:p>
          <a:p>
            <a:r>
              <a:rPr lang="en-US" dirty="0" smtClean="0"/>
              <a:t>But the plate with the most recognized chars is the actual plate</a:t>
            </a:r>
            <a:endParaRPr lang="en-US" dirty="0"/>
          </a:p>
        </p:txBody>
      </p:sp>
      <p:sp>
        <p:nvSpPr>
          <p:cNvPr id="17" name="Rectangle 16"/>
          <p:cNvSpPr/>
          <p:nvPr/>
        </p:nvSpPr>
        <p:spPr>
          <a:xfrm>
            <a:off x="889348" y="5275963"/>
            <a:ext cx="3780355" cy="90187"/>
          </a:xfrm>
          <a:prstGeom prst="rect">
            <a:avLst/>
          </a:prstGeom>
          <a:noFill/>
          <a:ln w="28575">
            <a:solidFill>
              <a:srgbClr val="FA9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21" name="TextBox 8">
            <a:extLst>
              <a:ext uri="{FF2B5EF4-FFF2-40B4-BE49-F238E27FC236}">
                <a16:creationId xmlns:a16="http://schemas.microsoft.com/office/drawing/2014/main" xmlns="" id="{B13FCBA9-0337-4312-9A63-C587B100167E}"/>
              </a:ext>
            </a:extLst>
          </p:cNvPr>
          <p:cNvSpPr txBox="1"/>
          <p:nvPr/>
        </p:nvSpPr>
        <p:spPr>
          <a:xfrm>
            <a:off x="488726" y="488731"/>
            <a:ext cx="4102323"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PROGRAM RESULTS</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11266" name="Picture 2" descr="C:\Users\Acer\Downloads\train_image-20190409T033912Z-001\Screenshot-20190501T141445Z-001\Screenshot\2019-04-26-055432_1824x984_scrot.png"/>
          <p:cNvPicPr>
            <a:picLocks noChangeAspect="1" noChangeArrowheads="1"/>
          </p:cNvPicPr>
          <p:nvPr/>
        </p:nvPicPr>
        <p:blipFill>
          <a:blip r:embed="rId4" cstate="print"/>
          <a:srcRect/>
          <a:stretch>
            <a:fillRect/>
          </a:stretch>
        </p:blipFill>
        <p:spPr bwMode="auto">
          <a:xfrm>
            <a:off x="438150" y="1238249"/>
            <a:ext cx="6391509" cy="3448051"/>
          </a:xfrm>
          <a:prstGeom prst="rect">
            <a:avLst/>
          </a:prstGeom>
          <a:noFill/>
        </p:spPr>
      </p:pic>
      <p:pic>
        <p:nvPicPr>
          <p:cNvPr id="11267" name="Picture 3" descr="C:\Users\Acer\Downloads\train_image-20190409T033912Z-001\Screenshot-20190501T141445Z-001\Screenshot\2019-04-26-060224_1824x984_scrot.png"/>
          <p:cNvPicPr>
            <a:picLocks noChangeAspect="1" noChangeArrowheads="1"/>
          </p:cNvPicPr>
          <p:nvPr/>
        </p:nvPicPr>
        <p:blipFill>
          <a:blip r:embed="rId5" cstate="print"/>
          <a:srcRect/>
          <a:stretch>
            <a:fillRect/>
          </a:stretch>
        </p:blipFill>
        <p:spPr bwMode="auto">
          <a:xfrm>
            <a:off x="4985429" y="2609850"/>
            <a:ext cx="6673171" cy="3600000"/>
          </a:xfrm>
          <a:prstGeom prst="rect">
            <a:avLst/>
          </a:prstGeom>
          <a:noFill/>
        </p:spPr>
      </p:pic>
      <p:sp>
        <p:nvSpPr>
          <p:cNvPr id="16" name="TextBox 15"/>
          <p:cNvSpPr txBox="1"/>
          <p:nvPr/>
        </p:nvSpPr>
        <p:spPr>
          <a:xfrm>
            <a:off x="4705350" y="5791200"/>
            <a:ext cx="7064283" cy="523220"/>
          </a:xfrm>
          <a:prstGeom prst="rect">
            <a:avLst/>
          </a:prstGeom>
          <a:solidFill>
            <a:srgbClr val="9CCBFE"/>
          </a:solidFill>
        </p:spPr>
        <p:txBody>
          <a:bodyPr wrap="square" rtlCol="0">
            <a:spAutoFit/>
          </a:bodyPr>
          <a:lstStyle/>
          <a:p>
            <a:pPr algn="ctr"/>
            <a:r>
              <a:rPr lang="en-US" sz="2800" b="1" dirty="0" smtClean="0"/>
              <a:t>Successfully recognize all the chars</a:t>
            </a:r>
            <a:endParaRPr lang="en-US" sz="2800" b="1" dirty="0"/>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1" name="TextBox 8">
            <a:extLst>
              <a:ext uri="{FF2B5EF4-FFF2-40B4-BE49-F238E27FC236}">
                <a16:creationId xmlns:a16="http://schemas.microsoft.com/office/drawing/2014/main" xmlns="" id="{B13FCBA9-0337-4312-9A63-C587B100167E}"/>
              </a:ext>
            </a:extLst>
          </p:cNvPr>
          <p:cNvSpPr txBox="1"/>
          <p:nvPr/>
        </p:nvSpPr>
        <p:spPr>
          <a:xfrm>
            <a:off x="488726" y="488731"/>
            <a:ext cx="4102323"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PROGRAM RESULTS</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12290" name="Picture 2" descr="C:\Users\Acer\Downloads\train_image-20190409T033912Z-001\Screenshot-20190501T141445Z-001\Screenshot\2019-04-26-055836_1824x984_scrot.png"/>
          <p:cNvPicPr>
            <a:picLocks noChangeAspect="1" noChangeArrowheads="1"/>
          </p:cNvPicPr>
          <p:nvPr/>
        </p:nvPicPr>
        <p:blipFill>
          <a:blip r:embed="rId4" cstate="print"/>
          <a:srcRect/>
          <a:stretch>
            <a:fillRect/>
          </a:stretch>
        </p:blipFill>
        <p:spPr bwMode="auto">
          <a:xfrm>
            <a:off x="514351" y="1200150"/>
            <a:ext cx="6673171" cy="3600000"/>
          </a:xfrm>
          <a:prstGeom prst="rect">
            <a:avLst/>
          </a:prstGeom>
          <a:noFill/>
        </p:spPr>
      </p:pic>
      <p:pic>
        <p:nvPicPr>
          <p:cNvPr id="12291" name="Picture 3" descr="C:\Users\Acer\Downloads\train_image-20190409T033912Z-001\Screenshot-20190501T141445Z-001\Screenshot\2019-04-26-060355_1824x984_scrot.png"/>
          <p:cNvPicPr>
            <a:picLocks noChangeAspect="1" noChangeArrowheads="1"/>
          </p:cNvPicPr>
          <p:nvPr/>
        </p:nvPicPr>
        <p:blipFill>
          <a:blip r:embed="rId5" cstate="print"/>
          <a:srcRect t="7937"/>
          <a:stretch>
            <a:fillRect/>
          </a:stretch>
        </p:blipFill>
        <p:spPr bwMode="auto">
          <a:xfrm>
            <a:off x="5219701" y="323850"/>
            <a:ext cx="6673171" cy="3314250"/>
          </a:xfrm>
          <a:prstGeom prst="rect">
            <a:avLst/>
          </a:prstGeom>
          <a:noFill/>
        </p:spPr>
      </p:pic>
      <p:pic>
        <p:nvPicPr>
          <p:cNvPr id="13314" name="Picture 2" descr="C:\Users\Acer\Downloads\train_image-20190409T033912Z-001\Screenshot-20190501T141445Z-001\Screenshot\2019-04-26-112334_1824x984_scrot.png"/>
          <p:cNvPicPr>
            <a:picLocks noChangeAspect="1" noChangeArrowheads="1"/>
          </p:cNvPicPr>
          <p:nvPr/>
        </p:nvPicPr>
        <p:blipFill>
          <a:blip r:embed="rId6" cstate="print"/>
          <a:srcRect/>
          <a:stretch>
            <a:fillRect/>
          </a:stretch>
        </p:blipFill>
        <p:spPr bwMode="auto">
          <a:xfrm>
            <a:off x="2457449" y="3544940"/>
            <a:ext cx="5646911" cy="3046360"/>
          </a:xfrm>
          <a:prstGeom prst="rect">
            <a:avLst/>
          </a:prstGeom>
          <a:noFill/>
        </p:spPr>
      </p:pic>
      <p:sp>
        <p:nvSpPr>
          <p:cNvPr id="16" name="TextBox 15"/>
          <p:cNvSpPr txBox="1"/>
          <p:nvPr/>
        </p:nvSpPr>
        <p:spPr>
          <a:xfrm>
            <a:off x="4705350" y="5791200"/>
            <a:ext cx="7064283" cy="523220"/>
          </a:xfrm>
          <a:prstGeom prst="rect">
            <a:avLst/>
          </a:prstGeom>
          <a:solidFill>
            <a:srgbClr val="9CCBFE"/>
          </a:solidFill>
        </p:spPr>
        <p:txBody>
          <a:bodyPr wrap="square" rtlCol="0">
            <a:spAutoFit/>
          </a:bodyPr>
          <a:lstStyle/>
          <a:p>
            <a:pPr algn="ctr"/>
            <a:r>
              <a:rPr lang="en-US" sz="2800" b="1" dirty="0" smtClean="0"/>
              <a:t>Partially recognize all the chars</a:t>
            </a:r>
            <a:endParaRPr lang="en-US" sz="2800" b="1" dirty="0"/>
          </a:p>
        </p:txBody>
      </p:sp>
      <p:sp>
        <p:nvSpPr>
          <p:cNvPr id="12" name="TextBox 11"/>
          <p:cNvSpPr txBox="1"/>
          <p:nvPr/>
        </p:nvSpPr>
        <p:spPr>
          <a:xfrm>
            <a:off x="704850" y="3981450"/>
            <a:ext cx="1401346" cy="461665"/>
          </a:xfrm>
          <a:prstGeom prst="rect">
            <a:avLst/>
          </a:prstGeom>
          <a:noFill/>
        </p:spPr>
        <p:txBody>
          <a:bodyPr wrap="none" rtlCol="0">
            <a:spAutoFit/>
          </a:bodyPr>
          <a:lstStyle/>
          <a:p>
            <a:r>
              <a:rPr lang="en-US" sz="2400" b="1" dirty="0" smtClean="0">
                <a:solidFill>
                  <a:srgbClr val="FF0000"/>
                </a:solidFill>
              </a:rPr>
              <a:t>DD47UV</a:t>
            </a:r>
            <a:endParaRPr lang="en-US" sz="2400" b="1" dirty="0">
              <a:solidFill>
                <a:srgbClr val="FF0000"/>
              </a:solidFill>
            </a:endParaRPr>
          </a:p>
        </p:txBody>
      </p:sp>
      <p:sp>
        <p:nvSpPr>
          <p:cNvPr id="13" name="TextBox 12"/>
          <p:cNvSpPr txBox="1"/>
          <p:nvPr/>
        </p:nvSpPr>
        <p:spPr>
          <a:xfrm>
            <a:off x="2781300" y="6019800"/>
            <a:ext cx="1742785" cy="461665"/>
          </a:xfrm>
          <a:prstGeom prst="rect">
            <a:avLst/>
          </a:prstGeom>
          <a:noFill/>
        </p:spPr>
        <p:txBody>
          <a:bodyPr wrap="none" rtlCol="0">
            <a:spAutoFit/>
          </a:bodyPr>
          <a:lstStyle/>
          <a:p>
            <a:r>
              <a:rPr lang="en-US" sz="2400" b="1" dirty="0" smtClean="0">
                <a:solidFill>
                  <a:srgbClr val="FF0000"/>
                </a:solidFill>
              </a:rPr>
              <a:t>DD1471LO</a:t>
            </a:r>
            <a:endParaRPr lang="en-US" sz="2400" b="1" dirty="0">
              <a:solidFill>
                <a:srgbClr val="FF0000"/>
              </a:solidFill>
            </a:endParaRPr>
          </a:p>
        </p:txBody>
      </p:sp>
      <p:sp>
        <p:nvSpPr>
          <p:cNvPr id="14" name="TextBox 13"/>
          <p:cNvSpPr txBox="1"/>
          <p:nvPr/>
        </p:nvSpPr>
        <p:spPr>
          <a:xfrm>
            <a:off x="5524500" y="2686050"/>
            <a:ext cx="1572866" cy="461665"/>
          </a:xfrm>
          <a:prstGeom prst="rect">
            <a:avLst/>
          </a:prstGeom>
          <a:noFill/>
        </p:spPr>
        <p:txBody>
          <a:bodyPr wrap="none" rtlCol="0">
            <a:spAutoFit/>
          </a:bodyPr>
          <a:lstStyle/>
          <a:p>
            <a:r>
              <a:rPr lang="en-US" sz="2400" b="1" dirty="0" smtClean="0">
                <a:solidFill>
                  <a:srgbClr val="FF0000"/>
                </a:solidFill>
              </a:rPr>
              <a:t>DD499VK</a:t>
            </a:r>
            <a:endParaRPr lang="en-US" sz="2400" b="1" dirty="0">
              <a:solidFill>
                <a:srgbClr val="FF0000"/>
              </a:solidFill>
            </a:endParaRPr>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21" name="TextBox 8">
            <a:extLst>
              <a:ext uri="{FF2B5EF4-FFF2-40B4-BE49-F238E27FC236}">
                <a16:creationId xmlns:a16="http://schemas.microsoft.com/office/drawing/2014/main" xmlns="" id="{B13FCBA9-0337-4312-9A63-C587B100167E}"/>
              </a:ext>
            </a:extLst>
          </p:cNvPr>
          <p:cNvSpPr txBox="1"/>
          <p:nvPr/>
        </p:nvSpPr>
        <p:spPr>
          <a:xfrm>
            <a:off x="488726" y="488731"/>
            <a:ext cx="4102323"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PROGRAM RESULTS</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12292" name="Picture 4" descr="C:\Users\Acer\Downloads\train_image-20190409T033912Z-001\Screenshot-20190501T141445Z-001\Screenshot\2019-04-26-062131_1824x984_scrot.png"/>
          <p:cNvPicPr>
            <a:picLocks noChangeAspect="1" noChangeArrowheads="1"/>
          </p:cNvPicPr>
          <p:nvPr/>
        </p:nvPicPr>
        <p:blipFill>
          <a:blip r:embed="rId4" cstate="print"/>
          <a:srcRect/>
          <a:stretch>
            <a:fillRect/>
          </a:stretch>
        </p:blipFill>
        <p:spPr bwMode="auto">
          <a:xfrm>
            <a:off x="1543051" y="1295401"/>
            <a:ext cx="8710493" cy="4699082"/>
          </a:xfrm>
          <a:prstGeom prst="rect">
            <a:avLst/>
          </a:prstGeom>
          <a:noFill/>
        </p:spPr>
      </p:pic>
      <p:sp>
        <p:nvSpPr>
          <p:cNvPr id="16" name="TextBox 15"/>
          <p:cNvSpPr txBox="1"/>
          <p:nvPr/>
        </p:nvSpPr>
        <p:spPr>
          <a:xfrm>
            <a:off x="4705350" y="5791200"/>
            <a:ext cx="7064283" cy="523220"/>
          </a:xfrm>
          <a:prstGeom prst="rect">
            <a:avLst/>
          </a:prstGeom>
          <a:solidFill>
            <a:srgbClr val="9CCBFE"/>
          </a:solidFill>
        </p:spPr>
        <p:txBody>
          <a:bodyPr wrap="square" rtlCol="0">
            <a:spAutoFit/>
          </a:bodyPr>
          <a:lstStyle/>
          <a:p>
            <a:pPr algn="ctr"/>
            <a:r>
              <a:rPr lang="en-US" sz="2800" b="1" dirty="0" smtClean="0"/>
              <a:t>Fail recognize the plate</a:t>
            </a:r>
            <a:endParaRPr lang="en-US" sz="2800" b="1" dirty="0"/>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442913" y="428624"/>
            <a:ext cx="11280774" cy="5962652"/>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sp>
        <p:nvSpPr>
          <p:cNvPr id="13" name="Freeform 6"/>
          <p:cNvSpPr>
            <a:spLocks/>
          </p:cNvSpPr>
          <p:nvPr/>
        </p:nvSpPr>
        <p:spPr bwMode="auto">
          <a:xfrm>
            <a:off x="2038122" y="4890236"/>
            <a:ext cx="812464" cy="51286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rgbClr val="F7443D"/>
          </a:solidFill>
          <a:ln w="3175" cap="flat" cmpd="sng">
            <a:solidFill>
              <a:schemeClr val="tx1">
                <a:lumMod val="75000"/>
                <a:lumOff val="25000"/>
              </a:schemeClr>
            </a:solidFill>
            <a:bevel/>
            <a:headEnd/>
            <a:tailEnd/>
          </a:ln>
          <a:extLst/>
        </p:spPr>
        <p:txBody>
          <a:bodyPr lIns="81589" tIns="40794" rIns="81589" bIns="40794" anchor="ctr"/>
          <a:lstStyle/>
          <a:p>
            <a:pPr algn="ctr"/>
            <a:endParaRPr lang="zh-CN" altLang="en-US" sz="1466">
              <a:solidFill>
                <a:srgbClr val="FFFFFF"/>
              </a:solidFill>
              <a:latin typeface="微软雅黑" pitchFamily="34" charset="-122"/>
              <a:ea typeface="微软雅黑" pitchFamily="34" charset="-122"/>
            </a:endParaRPr>
          </a:p>
        </p:txBody>
      </p:sp>
      <p:sp>
        <p:nvSpPr>
          <p:cNvPr id="14" name="Freeform 8"/>
          <p:cNvSpPr>
            <a:spLocks/>
          </p:cNvSpPr>
          <p:nvPr/>
        </p:nvSpPr>
        <p:spPr bwMode="auto">
          <a:xfrm>
            <a:off x="1201326" y="1877767"/>
            <a:ext cx="2493768" cy="2852114"/>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F7443D"/>
          </a:solidFill>
          <a:ln w="3175" cap="flat" cmpd="sng">
            <a:solidFill>
              <a:schemeClr val="tx1">
                <a:lumMod val="75000"/>
                <a:lumOff val="25000"/>
              </a:schemeClr>
            </a:solidFill>
            <a:bevel/>
            <a:headEnd/>
            <a:tailEnd/>
          </a:ln>
          <a:extLst/>
        </p:spPr>
        <p:txBody>
          <a:bodyPr lIns="81589" tIns="40794" rIns="81589" bIns="40794" anchor="ctr"/>
          <a:lstStyle/>
          <a:p>
            <a:pPr algn="ctr"/>
            <a:endParaRPr lang="zh-CN" altLang="en-US" sz="1999" b="1">
              <a:solidFill>
                <a:srgbClr val="FFFFFF"/>
              </a:solidFill>
              <a:latin typeface="微软雅黑" pitchFamily="34" charset="-122"/>
              <a:ea typeface="微软雅黑" pitchFamily="34" charset="-122"/>
            </a:endParaRPr>
          </a:p>
        </p:txBody>
      </p:sp>
      <p:sp>
        <p:nvSpPr>
          <p:cNvPr id="19" name="Freeform 10"/>
          <p:cNvSpPr>
            <a:spLocks/>
          </p:cNvSpPr>
          <p:nvPr/>
        </p:nvSpPr>
        <p:spPr bwMode="auto">
          <a:xfrm>
            <a:off x="2775006" y="2457461"/>
            <a:ext cx="890854" cy="1488403"/>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F7443D"/>
          </a:solidFill>
          <a:ln w="3175" cap="flat" cmpd="sng">
            <a:noFill/>
            <a:bevel/>
            <a:headEnd/>
            <a:tailEnd/>
          </a:ln>
          <a:extLst/>
        </p:spPr>
        <p:txBody>
          <a:bodyPr lIns="81589" tIns="40794" rIns="81589" bIns="40794" anchor="ctr"/>
          <a:lstStyle/>
          <a:p>
            <a:pPr algn="ctr"/>
            <a:endParaRPr lang="zh-CN" altLang="en-US" sz="2533" b="1">
              <a:solidFill>
                <a:srgbClr val="FFFFFF"/>
              </a:solidFill>
              <a:latin typeface="微软雅黑" pitchFamily="34" charset="-122"/>
              <a:ea typeface="微软雅黑" pitchFamily="34" charset="-122"/>
            </a:endParaRPr>
          </a:p>
        </p:txBody>
      </p:sp>
      <p:sp>
        <p:nvSpPr>
          <p:cNvPr id="20" name="Freeform 11"/>
          <p:cNvSpPr>
            <a:spLocks/>
          </p:cNvSpPr>
          <p:nvPr/>
        </p:nvSpPr>
        <p:spPr bwMode="auto">
          <a:xfrm>
            <a:off x="1203864" y="2042561"/>
            <a:ext cx="1053833" cy="1518093"/>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F7443D"/>
          </a:solidFill>
          <a:ln w="3175" cap="flat" cmpd="sng">
            <a:solidFill>
              <a:schemeClr val="tx1">
                <a:lumMod val="75000"/>
                <a:lumOff val="25000"/>
              </a:schemeClr>
            </a:solidFill>
            <a:bevel/>
            <a:headEnd/>
            <a:tailEnd/>
          </a:ln>
          <a:extLst/>
        </p:spPr>
        <p:txBody>
          <a:bodyPr lIns="81589" tIns="40794" rIns="81589" bIns="40794" anchor="ctr"/>
          <a:lstStyle/>
          <a:p>
            <a:pPr algn="ctr"/>
            <a:endParaRPr lang="zh-CN" altLang="en-US" sz="2533" b="1">
              <a:solidFill>
                <a:srgbClr val="FFFFFF"/>
              </a:solidFill>
              <a:latin typeface="微软雅黑" pitchFamily="34" charset="-122"/>
              <a:ea typeface="微软雅黑" pitchFamily="34" charset="-122"/>
            </a:endParaRPr>
          </a:p>
        </p:txBody>
      </p:sp>
      <p:sp>
        <p:nvSpPr>
          <p:cNvPr id="21" name="TextBox 10"/>
          <p:cNvSpPr txBox="1"/>
          <p:nvPr/>
        </p:nvSpPr>
        <p:spPr>
          <a:xfrm>
            <a:off x="1430269" y="2590047"/>
            <a:ext cx="301355" cy="482091"/>
          </a:xfrm>
          <a:prstGeom prst="rect">
            <a:avLst/>
          </a:prstGeom>
          <a:noFill/>
        </p:spPr>
        <p:txBody>
          <a:bodyPr wrap="square" lIns="91412" tIns="45706" rIns="91412" bIns="45706" rtlCol="0">
            <a:spAutoFit/>
          </a:bodyPr>
          <a:lstStyle/>
          <a:p>
            <a:r>
              <a:rPr lang="en-US" altLang="zh-CN" sz="2533" b="1" dirty="0">
                <a:solidFill>
                  <a:srgbClr val="F8F8F8"/>
                </a:solidFill>
                <a:latin typeface="微软雅黑" pitchFamily="34" charset="-122"/>
                <a:ea typeface="微软雅黑" pitchFamily="34" charset="-122"/>
              </a:rPr>
              <a:t>1</a:t>
            </a:r>
            <a:endParaRPr lang="zh-CN" altLang="en-US" sz="2533" b="1" dirty="0">
              <a:solidFill>
                <a:srgbClr val="F8F8F8"/>
              </a:solidFill>
              <a:latin typeface="微软雅黑" pitchFamily="34" charset="-122"/>
              <a:ea typeface="微软雅黑" pitchFamily="34" charset="-122"/>
            </a:endParaRPr>
          </a:p>
        </p:txBody>
      </p:sp>
      <p:sp>
        <p:nvSpPr>
          <p:cNvPr id="15" name="Freeform 9"/>
          <p:cNvSpPr>
            <a:spLocks/>
          </p:cNvSpPr>
          <p:nvPr/>
        </p:nvSpPr>
        <p:spPr bwMode="auto">
          <a:xfrm>
            <a:off x="1836693" y="1894402"/>
            <a:ext cx="1706208" cy="103020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F7443D"/>
          </a:solidFill>
          <a:ln w="3175" cap="flat" cmpd="sng">
            <a:solidFill>
              <a:schemeClr val="tx1">
                <a:lumMod val="75000"/>
                <a:lumOff val="25000"/>
              </a:schemeClr>
            </a:solidFill>
            <a:bevel/>
            <a:headEnd/>
            <a:tailEnd/>
          </a:ln>
          <a:extLst/>
        </p:spPr>
        <p:txBody>
          <a:bodyPr lIns="81589" tIns="40794" rIns="81589" bIns="40794" anchor="ctr"/>
          <a:lstStyle/>
          <a:p>
            <a:pPr algn="ctr"/>
            <a:endParaRPr lang="zh-CN" altLang="en-US" sz="2533" b="1">
              <a:solidFill>
                <a:srgbClr val="FFFFFF"/>
              </a:solidFill>
              <a:latin typeface="微软雅黑" pitchFamily="34" charset="-122"/>
              <a:ea typeface="微软雅黑" pitchFamily="34" charset="-122"/>
            </a:endParaRPr>
          </a:p>
        </p:txBody>
      </p:sp>
      <p:sp>
        <p:nvSpPr>
          <p:cNvPr id="22" name="TextBox 11"/>
          <p:cNvSpPr txBox="1"/>
          <p:nvPr/>
        </p:nvSpPr>
        <p:spPr>
          <a:xfrm>
            <a:off x="2418530" y="2088896"/>
            <a:ext cx="301355" cy="482091"/>
          </a:xfrm>
          <a:prstGeom prst="rect">
            <a:avLst/>
          </a:prstGeom>
          <a:noFill/>
        </p:spPr>
        <p:txBody>
          <a:bodyPr wrap="square" lIns="91412" tIns="45706" rIns="91412" bIns="45706" rtlCol="0">
            <a:spAutoFit/>
          </a:bodyPr>
          <a:lstStyle/>
          <a:p>
            <a:r>
              <a:rPr lang="en-US" altLang="zh-CN" sz="2533" b="1" dirty="0">
                <a:solidFill>
                  <a:srgbClr val="F8F8F8"/>
                </a:solidFill>
                <a:latin typeface="微软雅黑" pitchFamily="34" charset="-122"/>
                <a:ea typeface="微软雅黑" pitchFamily="34" charset="-122"/>
              </a:rPr>
              <a:t>2</a:t>
            </a:r>
            <a:endParaRPr lang="zh-CN" altLang="en-US" sz="2533" b="1" dirty="0">
              <a:solidFill>
                <a:srgbClr val="F8F8F8"/>
              </a:solidFill>
              <a:latin typeface="微软雅黑" pitchFamily="34" charset="-122"/>
              <a:ea typeface="微软雅黑" pitchFamily="34" charset="-122"/>
            </a:endParaRPr>
          </a:p>
        </p:txBody>
      </p:sp>
      <p:sp>
        <p:nvSpPr>
          <p:cNvPr id="23" name="TextBox 12"/>
          <p:cNvSpPr txBox="1"/>
          <p:nvPr/>
        </p:nvSpPr>
        <p:spPr>
          <a:xfrm>
            <a:off x="2783509" y="3427041"/>
            <a:ext cx="301355" cy="482091"/>
          </a:xfrm>
          <a:prstGeom prst="rect">
            <a:avLst/>
          </a:prstGeom>
          <a:noFill/>
        </p:spPr>
        <p:txBody>
          <a:bodyPr wrap="square" lIns="91412" tIns="45706" rIns="91412" bIns="45706" rtlCol="0">
            <a:spAutoFit/>
          </a:bodyPr>
          <a:lstStyle/>
          <a:p>
            <a:r>
              <a:rPr lang="en-US" altLang="zh-CN" sz="2533" b="1" dirty="0">
                <a:solidFill>
                  <a:srgbClr val="F8F8F8"/>
                </a:solidFill>
                <a:latin typeface="微软雅黑" pitchFamily="34" charset="-122"/>
                <a:ea typeface="微软雅黑" pitchFamily="34" charset="-122"/>
              </a:rPr>
              <a:t>3</a:t>
            </a:r>
            <a:endParaRPr lang="zh-CN" altLang="en-US" sz="2533" b="1" dirty="0">
              <a:solidFill>
                <a:srgbClr val="F8F8F8"/>
              </a:solidFill>
              <a:latin typeface="微软雅黑" pitchFamily="34" charset="-122"/>
              <a:ea typeface="微软雅黑" pitchFamily="34" charset="-122"/>
            </a:endParaRPr>
          </a:p>
        </p:txBody>
      </p:sp>
      <p:sp>
        <p:nvSpPr>
          <p:cNvPr id="26" name="TextBox 15"/>
          <p:cNvSpPr txBox="1"/>
          <p:nvPr/>
        </p:nvSpPr>
        <p:spPr>
          <a:xfrm>
            <a:off x="5067241" y="1785104"/>
            <a:ext cx="6189331" cy="1313491"/>
          </a:xfrm>
          <a:prstGeom prst="rect">
            <a:avLst/>
          </a:prstGeom>
          <a:noFill/>
        </p:spPr>
        <p:txBody>
          <a:bodyPr wrap="square" lIns="81589" tIns="40794" rIns="81589" bIns="40794" rtlCol="0">
            <a:spAutoFit/>
          </a:bodyPr>
          <a:lstStyle/>
          <a:p>
            <a:pPr lvl="0"/>
            <a:r>
              <a:rPr lang="en-US" sz="2000" dirty="0" err="1" smtClean="0">
                <a:solidFill>
                  <a:schemeClr val="tx1">
                    <a:lumMod val="75000"/>
                    <a:lumOff val="25000"/>
                  </a:schemeClr>
                </a:solidFill>
                <a:latin typeface="Microsoft YaHei" pitchFamily="34" charset="-122"/>
                <a:ea typeface="Microsoft YaHei" pitchFamily="34" charset="-122"/>
              </a:rPr>
              <a:t>Berapa</a:t>
            </a:r>
            <a:r>
              <a:rPr lang="en-US" sz="2000" dirty="0" smtClean="0">
                <a:solidFill>
                  <a:schemeClr val="tx1">
                    <a:lumMod val="75000"/>
                    <a:lumOff val="25000"/>
                  </a:schemeClr>
                </a:solidFill>
                <a:latin typeface="Microsoft YaHei" pitchFamily="34" charset="-122"/>
                <a:ea typeface="Microsoft YaHei" pitchFamily="34" charset="-122"/>
              </a:rPr>
              <a:t> rata-rata </a:t>
            </a:r>
            <a:r>
              <a:rPr lang="en-US" sz="2000" dirty="0" err="1" smtClean="0">
                <a:solidFill>
                  <a:schemeClr val="tx1">
                    <a:lumMod val="75000"/>
                    <a:lumOff val="25000"/>
                  </a:schemeClr>
                </a:solidFill>
                <a:latin typeface="Microsoft YaHei" pitchFamily="34" charset="-122"/>
                <a:ea typeface="Microsoft YaHei" pitchFamily="34" charset="-122"/>
              </a:rPr>
              <a:t>waktu</a:t>
            </a:r>
            <a:r>
              <a:rPr lang="en-US" sz="2000" dirty="0" smtClean="0">
                <a:solidFill>
                  <a:schemeClr val="tx1">
                    <a:lumMod val="75000"/>
                    <a:lumOff val="25000"/>
                  </a:schemeClr>
                </a:solidFill>
                <a:latin typeface="Microsoft YaHei" pitchFamily="34" charset="-122"/>
                <a:ea typeface="Microsoft YaHei" pitchFamily="34" charset="-122"/>
              </a:rPr>
              <a:t> yang </a:t>
            </a:r>
            <a:r>
              <a:rPr lang="en-US" sz="2000" dirty="0" err="1" smtClean="0">
                <a:solidFill>
                  <a:schemeClr val="tx1">
                    <a:lumMod val="75000"/>
                    <a:lumOff val="25000"/>
                  </a:schemeClr>
                </a:solidFill>
                <a:latin typeface="Microsoft YaHei" pitchFamily="34" charset="-122"/>
                <a:ea typeface="Microsoft YaHei" pitchFamily="34" charset="-122"/>
              </a:rPr>
              <a:t>dibutuhkan</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MiniPC</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dalam</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mendeteksi</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mobil</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hingga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memproses</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algoritma</a:t>
            </a:r>
            <a:r>
              <a:rPr lang="en-US" sz="2000" dirty="0" smtClean="0">
                <a:solidFill>
                  <a:schemeClr val="tx1">
                    <a:lumMod val="75000"/>
                    <a:lumOff val="25000"/>
                  </a:schemeClr>
                </a:solidFill>
                <a:latin typeface="Microsoft YaHei" pitchFamily="34" charset="-122"/>
                <a:ea typeface="Microsoft YaHei" pitchFamily="34" charset="-122"/>
              </a:rPr>
              <a:t> ALPR </a:t>
            </a:r>
            <a:r>
              <a:rPr lang="en-US" sz="2000" dirty="0" err="1" smtClean="0">
                <a:solidFill>
                  <a:schemeClr val="tx1">
                    <a:lumMod val="75000"/>
                    <a:lumOff val="25000"/>
                  </a:schemeClr>
                </a:solidFill>
                <a:latin typeface="Microsoft YaHei" pitchFamily="34" charset="-122"/>
                <a:ea typeface="Microsoft YaHei" pitchFamily="34" charset="-122"/>
              </a:rPr>
              <a:t>untuk</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menghasilkan</a:t>
            </a:r>
            <a:r>
              <a:rPr lang="en-US" sz="2000" dirty="0" smtClean="0">
                <a:solidFill>
                  <a:schemeClr val="tx1">
                    <a:lumMod val="75000"/>
                    <a:lumOff val="25000"/>
                  </a:schemeClr>
                </a:solidFill>
                <a:latin typeface="Microsoft YaHei" pitchFamily="34" charset="-122"/>
                <a:ea typeface="Microsoft YaHei" pitchFamily="34" charset="-122"/>
              </a:rPr>
              <a:t> data plat yang </a:t>
            </a:r>
            <a:r>
              <a:rPr lang="en-US" sz="2000" dirty="0" err="1" smtClean="0">
                <a:solidFill>
                  <a:schemeClr val="tx1">
                    <a:lumMod val="75000"/>
                    <a:lumOff val="25000"/>
                  </a:schemeClr>
                </a:solidFill>
                <a:latin typeface="Microsoft YaHei" pitchFamily="34" charset="-122"/>
                <a:ea typeface="Microsoft YaHei" pitchFamily="34" charset="-122"/>
              </a:rPr>
              <a:t>diinginkan</a:t>
            </a:r>
            <a:r>
              <a:rPr lang="en-US" sz="2000" dirty="0" smtClean="0">
                <a:latin typeface="Microsoft YaHei" pitchFamily="34" charset="-122"/>
                <a:ea typeface="Microsoft YaHei" pitchFamily="34" charset="-122"/>
              </a:rPr>
              <a:t>?</a:t>
            </a:r>
            <a:endParaRPr lang="en-US" sz="2000" dirty="0">
              <a:latin typeface="Microsoft YaHei" pitchFamily="34" charset="-122"/>
              <a:ea typeface="Microsoft YaHei" pitchFamily="34" charset="-122"/>
            </a:endParaRPr>
          </a:p>
        </p:txBody>
      </p:sp>
      <p:grpSp>
        <p:nvGrpSpPr>
          <p:cNvPr id="27" name="组合 16"/>
          <p:cNvGrpSpPr/>
          <p:nvPr/>
        </p:nvGrpSpPr>
        <p:grpSpPr>
          <a:xfrm>
            <a:off x="4156882" y="1856781"/>
            <a:ext cx="560664" cy="530674"/>
            <a:chOff x="6409426" y="1173624"/>
            <a:chExt cx="962086" cy="962084"/>
          </a:xfrm>
          <a:solidFill>
            <a:srgbClr val="F7443D"/>
          </a:solidFill>
        </p:grpSpPr>
        <p:sp>
          <p:nvSpPr>
            <p:cNvPr id="28" name="椭圆 27"/>
            <p:cNvSpPr/>
            <p:nvPr/>
          </p:nvSpPr>
          <p:spPr bwMode="auto">
            <a:xfrm>
              <a:off x="6409426" y="1173624"/>
              <a:ext cx="962086" cy="962084"/>
            </a:xfrm>
            <a:prstGeom prst="ellipse">
              <a:avLst/>
            </a:prstGeom>
            <a:grpFill/>
            <a:ln w="3175" cap="flat" cmpd="sng">
              <a:noFill/>
              <a:bevel/>
              <a:headEnd/>
              <a:tailEnd/>
            </a:ln>
            <a:extLst/>
          </p:spPr>
          <p:txBody>
            <a:bodyPr anchor="ctr"/>
            <a:lstStyle/>
            <a:p>
              <a:pPr algn="ctr"/>
              <a:endParaRPr lang="zh-CN" altLang="en-US" sz="1599" b="1">
                <a:solidFill>
                  <a:srgbClr val="314865"/>
                </a:solidFill>
                <a:latin typeface="微软雅黑" pitchFamily="34" charset="-122"/>
                <a:ea typeface="微软雅黑" pitchFamily="34" charset="-122"/>
              </a:endParaRPr>
            </a:p>
          </p:txBody>
        </p:sp>
        <p:sp>
          <p:nvSpPr>
            <p:cNvPr id="29" name="TextBox 18"/>
            <p:cNvSpPr txBox="1"/>
            <p:nvPr/>
          </p:nvSpPr>
          <p:spPr>
            <a:xfrm>
              <a:off x="6616339" y="1282180"/>
              <a:ext cx="546387" cy="717446"/>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1599" b="1" dirty="0">
                  <a:latin typeface="微软雅黑" pitchFamily="34" charset="-122"/>
                </a:rPr>
                <a:t>1</a:t>
              </a:r>
              <a:endParaRPr lang="zh-CN" altLang="en-US" sz="1599" b="1" dirty="0">
                <a:latin typeface="微软雅黑" pitchFamily="34" charset="-122"/>
              </a:endParaRPr>
            </a:p>
          </p:txBody>
        </p:sp>
      </p:grpSp>
      <p:grpSp>
        <p:nvGrpSpPr>
          <p:cNvPr id="30" name="组合 19"/>
          <p:cNvGrpSpPr/>
          <p:nvPr/>
        </p:nvGrpSpPr>
        <p:grpSpPr>
          <a:xfrm>
            <a:off x="4156882" y="3593706"/>
            <a:ext cx="560664" cy="530674"/>
            <a:chOff x="6409426" y="2394908"/>
            <a:chExt cx="962086" cy="962084"/>
          </a:xfrm>
          <a:solidFill>
            <a:srgbClr val="F7443D"/>
          </a:solidFill>
        </p:grpSpPr>
        <p:sp>
          <p:nvSpPr>
            <p:cNvPr id="31" name="椭圆 30"/>
            <p:cNvSpPr/>
            <p:nvPr/>
          </p:nvSpPr>
          <p:spPr bwMode="auto">
            <a:xfrm>
              <a:off x="6409426" y="2394908"/>
              <a:ext cx="962086" cy="962084"/>
            </a:xfrm>
            <a:prstGeom prst="ellipse">
              <a:avLst/>
            </a:prstGeom>
            <a:grpFill/>
            <a:ln w="3175" cap="flat" cmpd="sng">
              <a:noFill/>
              <a:bevel/>
              <a:headEnd/>
              <a:tailEnd/>
            </a:ln>
            <a:extLst/>
          </p:spPr>
          <p:txBody>
            <a:bodyPr anchor="ctr"/>
            <a:lstStyle/>
            <a:p>
              <a:pPr algn="ctr"/>
              <a:endParaRPr lang="zh-CN" altLang="en-US" sz="1599" b="1">
                <a:solidFill>
                  <a:srgbClr val="FFFFFF"/>
                </a:solidFill>
                <a:latin typeface="微软雅黑" pitchFamily="34" charset="-122"/>
                <a:ea typeface="微软雅黑" pitchFamily="34" charset="-122"/>
              </a:endParaRPr>
            </a:p>
          </p:txBody>
        </p:sp>
        <p:sp>
          <p:nvSpPr>
            <p:cNvPr id="32" name="TextBox 21"/>
            <p:cNvSpPr txBox="1"/>
            <p:nvPr/>
          </p:nvSpPr>
          <p:spPr>
            <a:xfrm>
              <a:off x="6600496" y="2510335"/>
              <a:ext cx="546387" cy="717446"/>
            </a:xfrm>
            <a:prstGeom prst="rect">
              <a:avLst/>
            </a:prstGeom>
            <a:grpFill/>
            <a:ln w="3175" cap="flat" cmpd="sng">
              <a:noFill/>
              <a:bevel/>
              <a:headEnd/>
              <a:tailEnd/>
            </a:ln>
          </p:spPr>
          <p:txBody>
            <a:bodyPr anchor="ctr"/>
            <a:lstStyle>
              <a:defPPr>
                <a:defRPr lang="zh-CN"/>
              </a:defPPr>
              <a:lvl1pPr algn="ctr">
                <a:defRPr sz="1600">
                  <a:solidFill>
                    <a:srgbClr val="FFFFFF"/>
                  </a:solidFill>
                  <a:latin typeface="+mn-ea"/>
                  <a:ea typeface="+mn-ea"/>
                </a:defRPr>
              </a:lvl1pPr>
            </a:lstStyle>
            <a:p>
              <a:r>
                <a:rPr lang="en-US" altLang="zh-CN" sz="2133" b="1" dirty="0">
                  <a:latin typeface="微软雅黑" pitchFamily="34" charset="-122"/>
                  <a:ea typeface="微软雅黑" pitchFamily="34" charset="-122"/>
                </a:rPr>
                <a:t>2</a:t>
              </a:r>
              <a:endParaRPr lang="zh-CN" altLang="en-US" sz="2133" b="1" dirty="0">
                <a:latin typeface="微软雅黑" pitchFamily="34" charset="-122"/>
                <a:ea typeface="微软雅黑" pitchFamily="34" charset="-122"/>
              </a:endParaRPr>
            </a:p>
          </p:txBody>
        </p:sp>
      </p:grpSp>
      <p:grpSp>
        <p:nvGrpSpPr>
          <p:cNvPr id="33" name="组合 22"/>
          <p:cNvGrpSpPr/>
          <p:nvPr/>
        </p:nvGrpSpPr>
        <p:grpSpPr>
          <a:xfrm>
            <a:off x="4156884" y="4957593"/>
            <a:ext cx="560664" cy="530674"/>
            <a:chOff x="6409426" y="3568104"/>
            <a:chExt cx="962086" cy="962084"/>
          </a:xfrm>
          <a:solidFill>
            <a:srgbClr val="F7443D"/>
          </a:solidFill>
        </p:grpSpPr>
        <p:sp>
          <p:nvSpPr>
            <p:cNvPr id="34" name="椭圆 33"/>
            <p:cNvSpPr/>
            <p:nvPr/>
          </p:nvSpPr>
          <p:spPr bwMode="auto">
            <a:xfrm>
              <a:off x="6409426" y="3568104"/>
              <a:ext cx="962086" cy="962084"/>
            </a:xfrm>
            <a:prstGeom prst="ellipse">
              <a:avLst/>
            </a:prstGeom>
            <a:grpFill/>
            <a:ln w="3175" cap="flat" cmpd="sng">
              <a:noFill/>
              <a:bevel/>
              <a:headEnd/>
              <a:tailEnd/>
            </a:ln>
            <a:extLst/>
          </p:spPr>
          <p:txBody>
            <a:bodyPr anchor="ctr"/>
            <a:lstStyle/>
            <a:p>
              <a:pPr algn="ctr"/>
              <a:endParaRPr lang="zh-CN" altLang="en-US" sz="1599" b="1" dirty="0">
                <a:solidFill>
                  <a:srgbClr val="FFFFFF"/>
                </a:solidFill>
                <a:latin typeface="微软雅黑" pitchFamily="34" charset="-122"/>
                <a:ea typeface="微软雅黑" pitchFamily="34" charset="-122"/>
              </a:endParaRPr>
            </a:p>
          </p:txBody>
        </p:sp>
        <p:sp>
          <p:nvSpPr>
            <p:cNvPr id="35" name="TextBox 24"/>
            <p:cNvSpPr txBox="1"/>
            <p:nvPr/>
          </p:nvSpPr>
          <p:spPr>
            <a:xfrm>
              <a:off x="6629988" y="3710247"/>
              <a:ext cx="546387" cy="717446"/>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1599" b="1" dirty="0">
                  <a:latin typeface="微软雅黑" pitchFamily="34" charset="-122"/>
                </a:rPr>
                <a:t>3</a:t>
              </a:r>
              <a:endParaRPr lang="zh-CN" altLang="en-US" sz="1599" b="1" dirty="0">
                <a:latin typeface="微软雅黑" pitchFamily="34" charset="-122"/>
              </a:endParaRPr>
            </a:p>
          </p:txBody>
        </p:sp>
      </p:grpSp>
      <p:sp>
        <p:nvSpPr>
          <p:cNvPr id="39" name="TextBox 28"/>
          <p:cNvSpPr txBox="1"/>
          <p:nvPr/>
        </p:nvSpPr>
        <p:spPr>
          <a:xfrm>
            <a:off x="5067240" y="3477962"/>
            <a:ext cx="6073671" cy="1005714"/>
          </a:xfrm>
          <a:prstGeom prst="rect">
            <a:avLst/>
          </a:prstGeom>
          <a:noFill/>
        </p:spPr>
        <p:txBody>
          <a:bodyPr wrap="square" lIns="81589" tIns="40794" rIns="81589" bIns="40794" rtlCol="0">
            <a:spAutoFit/>
          </a:bodyPr>
          <a:lstStyle/>
          <a:p>
            <a:pPr lvl="0"/>
            <a:r>
              <a:rPr lang="en-US" sz="2000" dirty="0" err="1" smtClean="0">
                <a:solidFill>
                  <a:schemeClr val="tx1">
                    <a:lumMod val="75000"/>
                    <a:lumOff val="25000"/>
                  </a:schemeClr>
                </a:solidFill>
                <a:latin typeface="Microsoft YaHei" pitchFamily="34" charset="-122"/>
                <a:ea typeface="Microsoft YaHei" pitchFamily="34" charset="-122"/>
              </a:rPr>
              <a:t>Berapa</a:t>
            </a:r>
            <a:r>
              <a:rPr lang="en-US" sz="2000" dirty="0" smtClean="0">
                <a:solidFill>
                  <a:schemeClr val="tx1">
                    <a:lumMod val="75000"/>
                    <a:lumOff val="25000"/>
                  </a:schemeClr>
                </a:solidFill>
                <a:latin typeface="Microsoft YaHei" pitchFamily="34" charset="-122"/>
                <a:ea typeface="Microsoft YaHei" pitchFamily="34" charset="-122"/>
              </a:rPr>
              <a:t> bandwidth yang </a:t>
            </a:r>
            <a:r>
              <a:rPr lang="en-US" sz="2000" dirty="0" err="1" smtClean="0">
                <a:solidFill>
                  <a:schemeClr val="tx1">
                    <a:lumMod val="75000"/>
                    <a:lumOff val="25000"/>
                  </a:schemeClr>
                </a:solidFill>
                <a:latin typeface="Microsoft YaHei" pitchFamily="34" charset="-122"/>
                <a:ea typeface="Microsoft YaHei" pitchFamily="34" charset="-122"/>
              </a:rPr>
              <a:t>digunakan</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setiap</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kamera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untuk</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memperoleh</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dan</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mengirim</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citra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mobil</a:t>
            </a:r>
            <a:r>
              <a:rPr lang="en-US" sz="2000" dirty="0" smtClean="0">
                <a:solidFill>
                  <a:schemeClr val="tx1">
                    <a:lumMod val="75000"/>
                    <a:lumOff val="25000"/>
                  </a:schemeClr>
                </a:solidFill>
                <a:latin typeface="Microsoft YaHei" pitchFamily="34" charset="-122"/>
                <a:ea typeface="Microsoft YaHei" pitchFamily="34" charset="-122"/>
              </a:rPr>
              <a:t>?</a:t>
            </a:r>
            <a:endParaRPr lang="en-US" sz="2000" dirty="0">
              <a:solidFill>
                <a:schemeClr val="tx1">
                  <a:lumMod val="75000"/>
                  <a:lumOff val="25000"/>
                </a:schemeClr>
              </a:solidFill>
              <a:latin typeface="Microsoft YaHei" pitchFamily="34" charset="-122"/>
              <a:ea typeface="Microsoft YaHei" pitchFamily="34" charset="-122"/>
            </a:endParaRPr>
          </a:p>
        </p:txBody>
      </p:sp>
      <p:sp>
        <p:nvSpPr>
          <p:cNvPr id="40" name="TextBox 29"/>
          <p:cNvSpPr txBox="1"/>
          <p:nvPr/>
        </p:nvSpPr>
        <p:spPr>
          <a:xfrm>
            <a:off x="5067243" y="4857579"/>
            <a:ext cx="6123238" cy="697938"/>
          </a:xfrm>
          <a:prstGeom prst="rect">
            <a:avLst/>
          </a:prstGeom>
          <a:noFill/>
        </p:spPr>
        <p:txBody>
          <a:bodyPr wrap="square" lIns="81589" tIns="40794" rIns="81589" bIns="40794" rtlCol="0">
            <a:spAutoFit/>
          </a:bodyPr>
          <a:lstStyle/>
          <a:p>
            <a:pPr lvl="0"/>
            <a:r>
              <a:rPr lang="en-US" sz="2000" dirty="0" err="1" smtClean="0">
                <a:solidFill>
                  <a:schemeClr val="tx1">
                    <a:lumMod val="75000"/>
                    <a:lumOff val="25000"/>
                  </a:schemeClr>
                </a:solidFill>
                <a:latin typeface="Microsoft YaHei" pitchFamily="34" charset="-122"/>
                <a:ea typeface="Microsoft YaHei" pitchFamily="34" charset="-122"/>
              </a:rPr>
              <a:t>Berapa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banyak</a:t>
            </a:r>
            <a:r>
              <a:rPr lang="en-US" sz="2000" dirty="0" smtClean="0">
                <a:solidFill>
                  <a:schemeClr val="tx1">
                    <a:lumMod val="75000"/>
                    <a:lumOff val="25000"/>
                  </a:schemeClr>
                </a:solidFill>
                <a:latin typeface="Microsoft YaHei" pitchFamily="34" charset="-122"/>
                <a:ea typeface="Microsoft YaHei" pitchFamily="34" charset="-122"/>
              </a:rPr>
              <a:t> node </a:t>
            </a:r>
            <a:r>
              <a:rPr lang="en-US" sz="2000" dirty="0" err="1" smtClean="0">
                <a:solidFill>
                  <a:schemeClr val="tx1">
                    <a:lumMod val="75000"/>
                    <a:lumOff val="25000"/>
                  </a:schemeClr>
                </a:solidFill>
                <a:latin typeface="Microsoft YaHei" pitchFamily="34" charset="-122"/>
                <a:ea typeface="Microsoft YaHei" pitchFamily="34" charset="-122"/>
              </a:rPr>
              <a:t>kamera</a:t>
            </a:r>
            <a:r>
              <a:rPr lang="en-US" sz="2000" dirty="0" smtClean="0">
                <a:solidFill>
                  <a:schemeClr val="tx1">
                    <a:lumMod val="75000"/>
                    <a:lumOff val="25000"/>
                  </a:schemeClr>
                </a:solidFill>
                <a:latin typeface="Microsoft YaHei" pitchFamily="34" charset="-122"/>
                <a:ea typeface="Microsoft YaHei" pitchFamily="34" charset="-122"/>
              </a:rPr>
              <a:t> yang </a:t>
            </a:r>
            <a:r>
              <a:rPr lang="en-US" sz="2000" dirty="0" err="1" smtClean="0">
                <a:solidFill>
                  <a:schemeClr val="tx1">
                    <a:lumMod val="75000"/>
                    <a:lumOff val="25000"/>
                  </a:schemeClr>
                </a:solidFill>
                <a:latin typeface="Microsoft YaHei" pitchFamily="34" charset="-122"/>
                <a:ea typeface="Microsoft YaHei" pitchFamily="34" charset="-122"/>
              </a:rPr>
              <a:t>bisa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di</a:t>
            </a:r>
            <a:r>
              <a:rPr lang="en-US" sz="2000" i="1" dirty="0" err="1" smtClean="0">
                <a:solidFill>
                  <a:schemeClr val="tx1">
                    <a:lumMod val="75000"/>
                    <a:lumOff val="25000"/>
                  </a:schemeClr>
                </a:solidFill>
                <a:latin typeface="Microsoft YaHei" pitchFamily="34" charset="-122"/>
                <a:ea typeface="Microsoft YaHei" pitchFamily="34" charset="-122"/>
              </a:rPr>
              <a:t>handle</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dengan</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bandwith</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standar</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pada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wifi</a:t>
            </a:r>
            <a:r>
              <a:rPr lang="en-US" sz="2000" dirty="0" smtClean="0">
                <a:solidFill>
                  <a:schemeClr val="tx1">
                    <a:lumMod val="75000"/>
                    <a:lumOff val="25000"/>
                  </a:schemeClr>
                </a:solidFill>
                <a:latin typeface="Microsoft YaHei" pitchFamily="34" charset="-122"/>
                <a:ea typeface="Microsoft YaHei" pitchFamily="34" charset="-122"/>
              </a:rPr>
              <a:t>?</a:t>
            </a:r>
            <a:endParaRPr lang="en-US" sz="2000" dirty="0">
              <a:solidFill>
                <a:schemeClr val="tx1">
                  <a:lumMod val="75000"/>
                  <a:lumOff val="25000"/>
                </a:schemeClr>
              </a:solidFill>
              <a:latin typeface="Microsoft YaHei" pitchFamily="34" charset="-122"/>
              <a:ea typeface="Microsoft YaHei" pitchFamily="34" charset="-122"/>
            </a:endParaRPr>
          </a:p>
        </p:txBody>
      </p:sp>
      <p:sp>
        <p:nvSpPr>
          <p:cNvPr id="42" name="Rectangle 3">
            <a:extLst>
              <a:ext uri="{FF2B5EF4-FFF2-40B4-BE49-F238E27FC236}">
                <a16:creationId xmlns:a16="http://schemas.microsoft.com/office/drawing/2014/main" xmlns="" id="{F0AC3E60-5ECD-41B9-9873-DAFD31DDF8D4}"/>
              </a:ext>
            </a:extLst>
          </p:cNvPr>
          <p:cNvSpPr/>
          <p:nvPr/>
        </p:nvSpPr>
        <p:spPr>
          <a:xfrm>
            <a:off x="788276" y="646387"/>
            <a:ext cx="5533695" cy="514165"/>
          </a:xfrm>
          <a:prstGeom prst="rect">
            <a:avLst/>
          </a:prstGeom>
          <a:solidFill>
            <a:srgbClr val="A6CFFC"/>
          </a:solidFill>
        </p:spPr>
        <p:txBody>
          <a:bodyPr wrap="none">
            <a:noAutofit/>
          </a:bodyPr>
          <a:lstStyle/>
          <a:p>
            <a:r>
              <a:rPr lang="en-US" altLang="zh-CN" sz="2800" b="1" spc="6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RUMUSAN MASALAH</a:t>
            </a:r>
            <a:endParaRPr lang="en-US" altLang="zh-CN" sz="2800" b="1" spc="600"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15173165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400"/>
                                        <p:tgtEl>
                                          <p:spTgt spid="14"/>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53" presetClass="entr" presetSubtype="16"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par>
                          <p:cTn id="49" fill="hold">
                            <p:stCondLst>
                              <p:cond delay="2000"/>
                            </p:stCondLst>
                            <p:childTnLst>
                              <p:par>
                                <p:cTn id="50" presetID="21" presetClass="entr" presetSubtype="1"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heel(1)">
                                      <p:cBhvr>
                                        <p:cTn id="52" dur="500"/>
                                        <p:tgtEl>
                                          <p:spTgt spid="27"/>
                                        </p:tgtEl>
                                      </p:cBhvr>
                                    </p:animEffect>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heel(1)">
                                      <p:cBhvr>
                                        <p:cTn id="61" dur="500"/>
                                        <p:tgtEl>
                                          <p:spTgt spid="30"/>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left)">
                                      <p:cBhvr>
                                        <p:cTn id="65" dur="500"/>
                                        <p:tgtEl>
                                          <p:spTgt spid="39"/>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heel(1)">
                                      <p:cBhvr>
                                        <p:cTn id="70" dur="500"/>
                                        <p:tgtEl>
                                          <p:spTgt spid="33"/>
                                        </p:tgtEl>
                                      </p:cBhvr>
                                    </p:animEffect>
                                  </p:childTnLst>
                                </p:cTn>
                              </p:par>
                            </p:childTnLst>
                          </p:cTn>
                        </p:par>
                        <p:par>
                          <p:cTn id="71" fill="hold">
                            <p:stCondLst>
                              <p:cond delay="500"/>
                            </p:stCondLst>
                            <p:childTnLst>
                              <p:par>
                                <p:cTn id="72" presetID="22" presetClass="entr" presetSubtype="8"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animBg="1"/>
      <p:bldP spid="20" grpId="0" animBg="1"/>
      <p:bldP spid="21" grpId="0"/>
      <p:bldP spid="15" grpId="0" animBg="1"/>
      <p:bldP spid="22" grpId="0"/>
      <p:bldP spid="23" grpId="0"/>
      <p:bldP spid="26" grpId="0"/>
      <p:bldP spid="39" grpId="0"/>
      <p:bldP spid="40" grpId="0"/>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238692" y="315311"/>
            <a:ext cx="11743101" cy="6258910"/>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icrosoft YaHei UI" panose="020B0503020204020204" pitchFamily="34" charset="-122"/>
                <a:ea typeface="Microsoft YaHei UI" panose="020B0503020204020204" pitchFamily="34" charset="-122"/>
              </a:endParaRPr>
            </a:p>
          </p:txBody>
        </p:sp>
      </p:grpSp>
      <p:sp>
        <p:nvSpPr>
          <p:cNvPr id="21" name="TextBox 8">
            <a:extLst>
              <a:ext uri="{FF2B5EF4-FFF2-40B4-BE49-F238E27FC236}">
                <a16:creationId xmlns:a16="http://schemas.microsoft.com/office/drawing/2014/main" xmlns="" id="{B13FCBA9-0337-4312-9A63-C587B100167E}"/>
              </a:ext>
            </a:extLst>
          </p:cNvPr>
          <p:cNvSpPr txBox="1"/>
          <p:nvPr/>
        </p:nvSpPr>
        <p:spPr>
          <a:xfrm>
            <a:off x="488726" y="488731"/>
            <a:ext cx="4102323" cy="551793"/>
          </a:xfrm>
          <a:prstGeom prst="rect">
            <a:avLst/>
          </a:prstGeom>
          <a:solidFill>
            <a:srgbClr val="FA938E"/>
          </a:solidFill>
        </p:spPr>
        <p:txBody>
          <a:bodyPr wrap="none" lIns="360000" tIns="0" rIns="0" bIns="0" anchor="b" anchorCtr="0">
            <a:noAutofit/>
          </a:bodyPr>
          <a:lstStyle/>
          <a:p>
            <a:pPr algn="ctr"/>
            <a:r>
              <a:rPr lang="en-US" altLang="zh-CN" sz="2400" b="1" dirty="0" smtClean="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PROGRAM RESULTS</a:t>
            </a:r>
            <a:endParaRPr lang="zh-CN" altLang="en-US" sz="24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pic>
        <p:nvPicPr>
          <p:cNvPr id="14338" name="Picture 2" descr="C:\Users\Acer\Downloads\train_image-20190409T033912Z-001\Screenshot-20190501T141445Z-001\Screenshot\2019-04-26-060556_1824x984_scrot.png"/>
          <p:cNvPicPr>
            <a:picLocks noChangeAspect="1" noChangeArrowheads="1"/>
          </p:cNvPicPr>
          <p:nvPr/>
        </p:nvPicPr>
        <p:blipFill>
          <a:blip r:embed="rId4" cstate="print"/>
          <a:srcRect/>
          <a:stretch>
            <a:fillRect/>
          </a:stretch>
        </p:blipFill>
        <p:spPr bwMode="auto">
          <a:xfrm>
            <a:off x="1828800" y="1257300"/>
            <a:ext cx="8675122" cy="4680000"/>
          </a:xfrm>
          <a:prstGeom prst="rect">
            <a:avLst/>
          </a:prstGeom>
          <a:noFill/>
        </p:spPr>
      </p:pic>
      <p:sp>
        <p:nvSpPr>
          <p:cNvPr id="11" name="TextBox 10"/>
          <p:cNvSpPr txBox="1"/>
          <p:nvPr/>
        </p:nvSpPr>
        <p:spPr>
          <a:xfrm>
            <a:off x="4705350" y="5695950"/>
            <a:ext cx="7064283" cy="954107"/>
          </a:xfrm>
          <a:prstGeom prst="rect">
            <a:avLst/>
          </a:prstGeom>
          <a:solidFill>
            <a:srgbClr val="9CCBFE"/>
          </a:solidFill>
        </p:spPr>
        <p:txBody>
          <a:bodyPr wrap="square" rtlCol="0">
            <a:spAutoFit/>
          </a:bodyPr>
          <a:lstStyle/>
          <a:p>
            <a:pPr algn="ctr"/>
            <a:r>
              <a:rPr lang="en-US" sz="2800" b="1" dirty="0" smtClean="0"/>
              <a:t>Successfully recognize the plate and</a:t>
            </a:r>
          </a:p>
          <a:p>
            <a:pPr algn="ctr"/>
            <a:r>
              <a:rPr lang="en-US" sz="2800" b="1" dirty="0" smtClean="0"/>
              <a:t>the chars</a:t>
            </a:r>
            <a:endParaRPr lang="en-US" sz="2800" b="1" dirty="0"/>
          </a:p>
        </p:txBody>
      </p:sp>
    </p:spTree>
    <p:extLst>
      <p:ext uri="{BB962C8B-B14F-4D97-AF65-F5344CB8AC3E}">
        <p14:creationId xmlns:p14="http://schemas.microsoft.com/office/powerpoint/2010/main" xmlns="" val="542767928"/>
      </p:ext>
    </p:extLst>
  </p:cSld>
  <p:clrMapOvr>
    <a:masterClrMapping/>
  </p:clrMapOvr>
  <p:transition spd="slow">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 xmlns:a16="http://schemas.microsoft.com/office/drawing/2014/main" id="{80F22C5C-F2C7-4ECB-8DBE-0B218291E29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grpSp>
        <p:nvGrpSpPr>
          <p:cNvPr id="2" name="组合 1">
            <a:extLst>
              <a:ext uri="{FF2B5EF4-FFF2-40B4-BE49-F238E27FC236}">
                <a16:creationId xmlns="" xmlns:a16="http://schemas.microsoft.com/office/drawing/2014/main" id="{BAD7FE07-FE85-4961-B86F-C1791AD31D8C}"/>
              </a:ext>
            </a:extLst>
          </p:cNvPr>
          <p:cNvGrpSpPr/>
          <p:nvPr/>
        </p:nvGrpSpPr>
        <p:grpSpPr>
          <a:xfrm>
            <a:off x="442913" y="428624"/>
            <a:ext cx="11280774" cy="5962652"/>
            <a:chOff x="442913" y="428624"/>
            <a:chExt cx="11280774" cy="5962652"/>
          </a:xfrm>
        </p:grpSpPr>
        <p:sp>
          <p:nvSpPr>
            <p:cNvPr id="9" name="矩形: 圆角 8">
              <a:extLst>
                <a:ext uri="{FF2B5EF4-FFF2-40B4-BE49-F238E27FC236}">
                  <a16:creationId xmlns="" xmlns:a16="http://schemas.microsoft.com/office/drawing/2014/main"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 xmlns:a16="http://schemas.microsoft.com/office/drawing/2014/main"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sp>
        <p:nvSpPr>
          <p:cNvPr id="13" name="原创设计师QQ598969553             _5"/>
          <p:cNvSpPr/>
          <p:nvPr/>
        </p:nvSpPr>
        <p:spPr>
          <a:xfrm>
            <a:off x="2066679" y="1071021"/>
            <a:ext cx="3996825" cy="3997839"/>
          </a:xfrm>
          <a:prstGeom prst="diamond">
            <a:avLst/>
          </a:prstGeom>
          <a:blipFill dpi="0" rotWithShape="1">
            <a:blip r:embed="rId4" cstate="print"/>
            <a:srcRect/>
            <a:stretch>
              <a:fillRect t="176" b="1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886" tIns="60944" rIns="121886" bIns="60944" rtlCol="0" anchor="ctr"/>
          <a:lstStyle/>
          <a:p>
            <a:pPr algn="ctr"/>
            <a:endParaRPr lang="zh-CN" altLang="en-US" sz="1706" dirty="0">
              <a:latin typeface="Microsoft YaHei UI" panose="020B0503020204020204" pitchFamily="34" charset="-122"/>
              <a:ea typeface="Microsoft YaHei UI" panose="020B0503020204020204" pitchFamily="34" charset="-122"/>
              <a:cs typeface="+mn-ea"/>
              <a:sym typeface="+mn-lt"/>
            </a:endParaRPr>
          </a:p>
        </p:txBody>
      </p:sp>
      <p:sp>
        <p:nvSpPr>
          <p:cNvPr id="14" name="矩形 13"/>
          <p:cNvSpPr/>
          <p:nvPr/>
        </p:nvSpPr>
        <p:spPr>
          <a:xfrm rot="1400643">
            <a:off x="2921148" y="3925492"/>
            <a:ext cx="5423053" cy="1757725"/>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latin typeface="Microsoft YaHei UI" panose="020B0503020204020204" pitchFamily="34" charset="-122"/>
              <a:ea typeface="Microsoft YaHei UI" panose="020B0503020204020204" pitchFamily="34" charset="-122"/>
              <a:cs typeface="+mn-ea"/>
              <a:sym typeface="+mn-lt"/>
            </a:endParaRPr>
          </a:p>
        </p:txBody>
      </p:sp>
      <p:sp>
        <p:nvSpPr>
          <p:cNvPr id="15" name="原创设计师QQ598969553             _6"/>
          <p:cNvSpPr/>
          <p:nvPr/>
        </p:nvSpPr>
        <p:spPr>
          <a:xfrm>
            <a:off x="1849612" y="1723324"/>
            <a:ext cx="850450" cy="850665"/>
          </a:xfrm>
          <a:prstGeom prst="diamond">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6" tIns="60944" rIns="121886" bIns="60944" rtlCol="0" anchor="ctr"/>
          <a:lstStyle/>
          <a:p>
            <a:pPr algn="ctr"/>
            <a:endParaRPr lang="zh-CN" altLang="en-US" sz="1706" dirty="0">
              <a:latin typeface="Microsoft YaHei UI" panose="020B0503020204020204" pitchFamily="34" charset="-122"/>
              <a:ea typeface="Microsoft YaHei UI" panose="020B0503020204020204" pitchFamily="34" charset="-122"/>
              <a:cs typeface="+mn-ea"/>
              <a:sym typeface="+mn-lt"/>
            </a:endParaRPr>
          </a:p>
        </p:txBody>
      </p:sp>
      <p:sp>
        <p:nvSpPr>
          <p:cNvPr id="19" name="原创设计师QQ598969553             _7"/>
          <p:cNvSpPr>
            <a:spLocks noEditPoints="1"/>
          </p:cNvSpPr>
          <p:nvPr/>
        </p:nvSpPr>
        <p:spPr bwMode="auto">
          <a:xfrm>
            <a:off x="2126182" y="2008265"/>
            <a:ext cx="297311" cy="280780"/>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vert="horz" wrap="square" lIns="121886" tIns="60944" rIns="121886" bIns="60944" numCol="1" anchor="t" anchorCtr="0" compatLnSpc="1"/>
          <a:lstStyle/>
          <a:p>
            <a:endParaRPr lang="zh-CN" altLang="en-US" sz="1706" dirty="0">
              <a:latin typeface="Microsoft YaHei UI" panose="020B0503020204020204" pitchFamily="34" charset="-122"/>
              <a:ea typeface="Microsoft YaHei UI" panose="020B0503020204020204" pitchFamily="34" charset="-122"/>
              <a:cs typeface="+mn-ea"/>
              <a:sym typeface="+mn-lt"/>
            </a:endParaRPr>
          </a:p>
        </p:txBody>
      </p:sp>
      <p:sp>
        <p:nvSpPr>
          <p:cNvPr id="21" name="原创设计师QQ598969553             _9"/>
          <p:cNvSpPr>
            <a:spLocks noChangeArrowheads="1"/>
          </p:cNvSpPr>
          <p:nvPr/>
        </p:nvSpPr>
        <p:spPr bwMode="auto">
          <a:xfrm>
            <a:off x="6769623" y="2849328"/>
            <a:ext cx="4532781" cy="14624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ts val="2000"/>
              </a:lnSpc>
              <a:spcBef>
                <a:spcPct val="0"/>
              </a:spcBef>
            </a:pPr>
            <a:r>
              <a:rPr lang="en-US" altLang="zh-CN" sz="8000" b="1" dirty="0" smtClean="0">
                <a:solidFill>
                  <a:schemeClr val="tx1">
                    <a:lumMod val="65000"/>
                    <a:lumOff val="35000"/>
                  </a:schemeClr>
                </a:solidFill>
                <a:latin typeface="Microsoft YaHei UI" panose="020B0503020204020204" pitchFamily="34" charset="-122"/>
                <a:ea typeface="Microsoft YaHei UI" panose="020B0503020204020204" pitchFamily="34" charset="-122"/>
                <a:sym typeface="微软雅黑" pitchFamily="34" charset="-122"/>
              </a:rPr>
              <a:t>TERIMA</a:t>
            </a:r>
          </a:p>
          <a:p>
            <a:pPr marL="171450" indent="-171450">
              <a:lnSpc>
                <a:spcPts val="2000"/>
              </a:lnSpc>
              <a:spcBef>
                <a:spcPct val="0"/>
              </a:spcBef>
            </a:pPr>
            <a:endParaRPr lang="en-US" altLang="zh-CN" sz="8000" b="1" dirty="0" smtClean="0">
              <a:solidFill>
                <a:schemeClr val="tx1">
                  <a:lumMod val="65000"/>
                  <a:lumOff val="35000"/>
                </a:schemeClr>
              </a:solidFill>
              <a:latin typeface="Microsoft YaHei UI" panose="020B0503020204020204" pitchFamily="34" charset="-122"/>
              <a:ea typeface="Microsoft YaHei UI" panose="020B0503020204020204" pitchFamily="34" charset="-122"/>
              <a:sym typeface="微软雅黑" pitchFamily="34" charset="-122"/>
            </a:endParaRPr>
          </a:p>
          <a:p>
            <a:pPr marL="171450" indent="-171450">
              <a:lnSpc>
                <a:spcPts val="2000"/>
              </a:lnSpc>
              <a:spcBef>
                <a:spcPct val="0"/>
              </a:spcBef>
            </a:pPr>
            <a:endParaRPr lang="en-US" altLang="zh-CN" sz="8000" b="1" dirty="0" smtClean="0">
              <a:solidFill>
                <a:schemeClr val="tx1">
                  <a:lumMod val="65000"/>
                  <a:lumOff val="35000"/>
                </a:schemeClr>
              </a:solidFill>
              <a:latin typeface="Microsoft YaHei UI" panose="020B0503020204020204" pitchFamily="34" charset="-122"/>
              <a:ea typeface="Microsoft YaHei UI" panose="020B0503020204020204" pitchFamily="34" charset="-122"/>
              <a:sym typeface="微软雅黑" pitchFamily="34" charset="-122"/>
            </a:endParaRPr>
          </a:p>
          <a:p>
            <a:pPr marL="171450" indent="-171450">
              <a:lnSpc>
                <a:spcPts val="2000"/>
              </a:lnSpc>
              <a:spcBef>
                <a:spcPct val="0"/>
              </a:spcBef>
            </a:pPr>
            <a:endParaRPr lang="en-US" altLang="zh-CN" sz="8000" b="1" dirty="0" smtClean="0">
              <a:solidFill>
                <a:schemeClr val="tx1">
                  <a:lumMod val="65000"/>
                  <a:lumOff val="35000"/>
                </a:schemeClr>
              </a:solidFill>
              <a:latin typeface="Microsoft YaHei UI" panose="020B0503020204020204" pitchFamily="34" charset="-122"/>
              <a:ea typeface="Microsoft YaHei UI" panose="020B0503020204020204" pitchFamily="34" charset="-122"/>
              <a:sym typeface="微软雅黑" pitchFamily="34" charset="-122"/>
            </a:endParaRPr>
          </a:p>
          <a:p>
            <a:pPr marL="171450" indent="-171450">
              <a:lnSpc>
                <a:spcPts val="2000"/>
              </a:lnSpc>
              <a:spcBef>
                <a:spcPct val="0"/>
              </a:spcBef>
            </a:pPr>
            <a:r>
              <a:rPr lang="en-US" altLang="zh-CN" sz="8000" b="1" dirty="0" smtClean="0">
                <a:solidFill>
                  <a:schemeClr val="tx1">
                    <a:lumMod val="65000"/>
                    <a:lumOff val="35000"/>
                  </a:schemeClr>
                </a:solidFill>
                <a:latin typeface="Microsoft YaHei UI" panose="020B0503020204020204" pitchFamily="34" charset="-122"/>
                <a:ea typeface="Microsoft YaHei UI" panose="020B0503020204020204" pitchFamily="34" charset="-122"/>
                <a:sym typeface="微软雅黑" pitchFamily="34" charset="-122"/>
              </a:rPr>
              <a:t>KASIH</a:t>
            </a:r>
            <a:endParaRPr lang="zh-CN" altLang="en-US" sz="8000" b="1" dirty="0">
              <a:solidFill>
                <a:schemeClr val="tx1">
                  <a:lumMod val="65000"/>
                  <a:lumOff val="35000"/>
                </a:schemeClr>
              </a:solidFill>
              <a:latin typeface="Microsoft YaHei UI" panose="020B0503020204020204" pitchFamily="34" charset="-122"/>
              <a:ea typeface="Microsoft YaHei UI" panose="020B0503020204020204" pitchFamily="34" charset="-122"/>
              <a:sym typeface="微软雅黑" pitchFamily="34" charset="-122"/>
            </a:endParaRPr>
          </a:p>
        </p:txBody>
      </p:sp>
      <p:sp>
        <p:nvSpPr>
          <p:cNvPr id="22" name="原创设计师QQ598969553             _10"/>
          <p:cNvSpPr/>
          <p:nvPr/>
        </p:nvSpPr>
        <p:spPr>
          <a:xfrm>
            <a:off x="5554062" y="1863714"/>
            <a:ext cx="850450" cy="850665"/>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6" tIns="60944" rIns="121886" bIns="60944" rtlCol="0" anchor="ctr"/>
          <a:lstStyle/>
          <a:p>
            <a:pPr algn="ctr"/>
            <a:endParaRPr lang="zh-CN" altLang="en-US" sz="1706" dirty="0">
              <a:latin typeface="Microsoft YaHei UI" panose="020B0503020204020204" pitchFamily="34" charset="-122"/>
              <a:ea typeface="Microsoft YaHei UI" panose="020B0503020204020204" pitchFamily="34" charset="-122"/>
              <a:cs typeface="+mn-ea"/>
              <a:sym typeface="+mn-lt"/>
            </a:endParaRPr>
          </a:p>
        </p:txBody>
      </p:sp>
      <p:sp>
        <p:nvSpPr>
          <p:cNvPr id="23" name="原创设计师QQ598969553             _11"/>
          <p:cNvSpPr>
            <a:spLocks noEditPoints="1"/>
          </p:cNvSpPr>
          <p:nvPr/>
        </p:nvSpPr>
        <p:spPr bwMode="auto">
          <a:xfrm>
            <a:off x="5833095" y="2142129"/>
            <a:ext cx="292384" cy="293832"/>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14:hiddenLine>
            </a:ext>
          </a:extLst>
        </p:spPr>
        <p:txBody>
          <a:bodyPr vert="horz" wrap="square" lIns="121886" tIns="60944" rIns="121886" bIns="60944" numCol="1" anchor="t" anchorCtr="0" compatLnSpc="1"/>
          <a:lstStyle/>
          <a:p>
            <a:endParaRPr lang="zh-CN" altLang="en-US" sz="1706" dirty="0">
              <a:latin typeface="Microsoft YaHei UI" panose="020B0503020204020204" pitchFamily="34" charset="-122"/>
              <a:ea typeface="Microsoft YaHei UI" panose="020B0503020204020204" pitchFamily="34" charset="-122"/>
              <a:cs typeface="+mn-ea"/>
              <a:sym typeface="+mn-lt"/>
            </a:endParaRPr>
          </a:p>
        </p:txBody>
      </p:sp>
      <p:sp>
        <p:nvSpPr>
          <p:cNvPr id="24" name="原创设计师QQ598969553             _12"/>
          <p:cNvSpPr/>
          <p:nvPr/>
        </p:nvSpPr>
        <p:spPr>
          <a:xfrm>
            <a:off x="2274837" y="2906593"/>
            <a:ext cx="2411800" cy="2412411"/>
          </a:xfrm>
          <a:prstGeom prst="diamond">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6" tIns="60944" rIns="121886" bIns="60944" rtlCol="0" anchor="ctr"/>
          <a:lstStyle/>
          <a:p>
            <a:pPr algn="ctr"/>
            <a:endParaRPr lang="zh-CN" altLang="en-US" sz="1706" dirty="0">
              <a:latin typeface="Microsoft YaHei UI" panose="020B0503020204020204" pitchFamily="34" charset="-122"/>
              <a:ea typeface="Microsoft YaHei UI" panose="020B0503020204020204" pitchFamily="34" charset="-122"/>
              <a:cs typeface="+mn-ea"/>
              <a:sym typeface="+mn-lt"/>
            </a:endParaRPr>
          </a:p>
        </p:txBody>
      </p:sp>
      <p:sp>
        <p:nvSpPr>
          <p:cNvPr id="27" name="原创设计师QQ598969553             _15"/>
          <p:cNvSpPr/>
          <p:nvPr/>
        </p:nvSpPr>
        <p:spPr bwMode="auto">
          <a:xfrm>
            <a:off x="2457313" y="4511279"/>
            <a:ext cx="232973" cy="4669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noFill/>
          <a:ln w="6350" cap="flat">
            <a:solidFill>
              <a:schemeClr val="tx1">
                <a:lumMod val="75000"/>
                <a:lumOff val="25000"/>
              </a:schemeClr>
            </a:solidFill>
            <a:prstDash val="solid"/>
            <a:miter lim="800000"/>
          </a:ln>
          <a:extLst>
            <a:ext uri="{909E8E84-426E-40DD-AFC4-6F175D3DCCD1}">
              <a14:hiddenFill xmlns="" xmlns:a14="http://schemas.microsoft.com/office/drawing/2010/main">
                <a:solidFill>
                  <a:srgbClr val="FFFFFF"/>
                </a:solidFill>
              </a14:hiddenFill>
            </a:ext>
          </a:extLst>
        </p:spPr>
        <p:txBody>
          <a:bodyPr vert="horz" wrap="square" lIns="121886" tIns="60944" rIns="121886" bIns="60944" numCol="1" anchor="t" anchorCtr="0" compatLnSpc="1"/>
          <a:lstStyle/>
          <a:p>
            <a:endParaRPr lang="zh-CN" altLang="en-US" sz="1706" dirty="0">
              <a:latin typeface="Microsoft YaHei UI" panose="020B0503020204020204" pitchFamily="34" charset="-122"/>
              <a:ea typeface="Microsoft YaHei UI" panose="020B0503020204020204" pitchFamily="34" charset="-122"/>
              <a:cs typeface="+mn-ea"/>
              <a:sym typeface="+mn-lt"/>
            </a:endParaRPr>
          </a:p>
        </p:txBody>
      </p:sp>
      <p:sp>
        <p:nvSpPr>
          <p:cNvPr id="28" name="原创设计师QQ598969553             _16"/>
          <p:cNvSpPr/>
          <p:nvPr/>
        </p:nvSpPr>
        <p:spPr bwMode="auto">
          <a:xfrm>
            <a:off x="3033441" y="2621381"/>
            <a:ext cx="238746" cy="476757"/>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121886" tIns="60944" rIns="121886" bIns="60944" numCol="1" anchor="t" anchorCtr="0" compatLnSpc="1"/>
          <a:lstStyle/>
          <a:p>
            <a:endParaRPr lang="zh-CN" altLang="en-US" sz="1706" dirty="0">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 xmlns:p14="http://schemas.microsoft.com/office/powerpoint/2010/main" val="36840512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7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8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1" presetClass="entr" presetSubtype="1" fill="hold" grpId="0" nodeType="withEffect">
                                  <p:stCondLst>
                                    <p:cond delay="120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500"/>
                                        <p:tgtEl>
                                          <p:spTgt spid="13"/>
                                        </p:tgtEl>
                                      </p:cBhvr>
                                    </p:animEffect>
                                  </p:childTnLst>
                                </p:cTn>
                              </p:par>
                              <p:par>
                                <p:cTn id="20" presetID="53" presetClass="entr" presetSubtype="16" fill="hold" grpId="0" nodeType="withEffect">
                                  <p:stCondLst>
                                    <p:cond delay="17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17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53" presetClass="entr" presetSubtype="16" fill="hold" grpId="0" nodeType="withEffect">
                                  <p:stCondLst>
                                    <p:cond delay="190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grpId="0" nodeType="withEffect">
                                  <p:stCondLst>
                                    <p:cond delay="190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210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22" presetClass="entr" presetSubtype="8" fill="hold" grpId="0" nodeType="withEffect">
                                  <p:stCondLst>
                                    <p:cond delay="31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9" grpId="0" animBg="1"/>
      <p:bldP spid="21" grpId="0"/>
      <p:bldP spid="22" grpId="0" animBg="1"/>
      <p:bldP spid="23" grpId="0" animBg="1"/>
      <p:bldP spid="24"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442913" y="428624"/>
            <a:ext cx="11280774" cy="5962652"/>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sp>
        <p:nvSpPr>
          <p:cNvPr id="48" name="Freeform 8"/>
          <p:cNvSpPr>
            <a:spLocks/>
          </p:cNvSpPr>
          <p:nvPr/>
        </p:nvSpPr>
        <p:spPr bwMode="auto">
          <a:xfrm flipH="1">
            <a:off x="1196066" y="1872507"/>
            <a:ext cx="2493768" cy="2852114"/>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7AB8BF"/>
          </a:solidFill>
          <a:ln w="3175" cap="flat" cmpd="sng">
            <a:solidFill>
              <a:schemeClr val="tx1">
                <a:lumMod val="75000"/>
                <a:lumOff val="25000"/>
              </a:schemeClr>
            </a:solidFill>
            <a:bevel/>
            <a:headEnd/>
            <a:tailEnd/>
          </a:ln>
          <a:extLst/>
        </p:spPr>
        <p:txBody>
          <a:bodyPr lIns="81589" tIns="40794" rIns="81589" bIns="40794" anchor="ctr"/>
          <a:lstStyle/>
          <a:p>
            <a:pPr algn="ctr"/>
            <a:endParaRPr lang="zh-CN" altLang="en-US" sz="1999" b="1">
              <a:solidFill>
                <a:srgbClr val="FFFFFF"/>
              </a:solidFill>
              <a:latin typeface="微软雅黑" pitchFamily="34" charset="-122"/>
              <a:ea typeface="微软雅黑" pitchFamily="34" charset="-122"/>
            </a:endParaRPr>
          </a:p>
        </p:txBody>
      </p:sp>
      <p:sp>
        <p:nvSpPr>
          <p:cNvPr id="26" name="TextBox 15"/>
          <p:cNvSpPr txBox="1"/>
          <p:nvPr/>
        </p:nvSpPr>
        <p:spPr>
          <a:xfrm>
            <a:off x="5067241" y="1785104"/>
            <a:ext cx="6189331" cy="1313491"/>
          </a:xfrm>
          <a:prstGeom prst="rect">
            <a:avLst/>
          </a:prstGeom>
          <a:noFill/>
        </p:spPr>
        <p:txBody>
          <a:bodyPr wrap="square" lIns="81589" tIns="40794" rIns="81589" bIns="40794" rtlCol="0">
            <a:spAutoFit/>
          </a:bodyPr>
          <a:lstStyle/>
          <a:p>
            <a:pPr lvl="0"/>
            <a:r>
              <a:rPr lang="en-US" sz="2000" dirty="0" err="1" smtClean="0">
                <a:solidFill>
                  <a:schemeClr val="tx1">
                    <a:lumMod val="75000"/>
                    <a:lumOff val="25000"/>
                  </a:schemeClr>
                </a:solidFill>
                <a:latin typeface="Microsoft YaHei" pitchFamily="34" charset="-122"/>
                <a:ea typeface="Microsoft YaHei" pitchFamily="34" charset="-122"/>
              </a:rPr>
              <a:t>Untuk</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mengetahui</a:t>
            </a:r>
            <a:r>
              <a:rPr lang="en-US" sz="2000" dirty="0" smtClean="0">
                <a:solidFill>
                  <a:schemeClr val="tx1">
                    <a:lumMod val="75000"/>
                    <a:lumOff val="25000"/>
                  </a:schemeClr>
                </a:solidFill>
                <a:latin typeface="Microsoft YaHei" pitchFamily="34" charset="-122"/>
                <a:ea typeface="Microsoft YaHei" pitchFamily="34" charset="-122"/>
              </a:rPr>
              <a:t> rata-rata </a:t>
            </a:r>
            <a:r>
              <a:rPr lang="en-US" sz="2000" dirty="0" err="1" smtClean="0">
                <a:solidFill>
                  <a:schemeClr val="tx1">
                    <a:lumMod val="75000"/>
                    <a:lumOff val="25000"/>
                  </a:schemeClr>
                </a:solidFill>
                <a:latin typeface="Microsoft YaHei" pitchFamily="34" charset="-122"/>
                <a:ea typeface="Microsoft YaHei" pitchFamily="34" charset="-122"/>
              </a:rPr>
              <a:t>waktu</a:t>
            </a:r>
            <a:r>
              <a:rPr lang="en-US" sz="2000" dirty="0" smtClean="0">
                <a:solidFill>
                  <a:schemeClr val="tx1">
                    <a:lumMod val="75000"/>
                    <a:lumOff val="25000"/>
                  </a:schemeClr>
                </a:solidFill>
                <a:latin typeface="Microsoft YaHei" pitchFamily="34" charset="-122"/>
                <a:ea typeface="Microsoft YaHei" pitchFamily="34" charset="-122"/>
              </a:rPr>
              <a:t> yang </a:t>
            </a:r>
            <a:r>
              <a:rPr lang="en-US" sz="2000" dirty="0" err="1" smtClean="0">
                <a:solidFill>
                  <a:schemeClr val="tx1">
                    <a:lumMod val="75000"/>
                    <a:lumOff val="25000"/>
                  </a:schemeClr>
                </a:solidFill>
                <a:latin typeface="Microsoft YaHei" pitchFamily="34" charset="-122"/>
                <a:ea typeface="Microsoft YaHei" pitchFamily="34" charset="-122"/>
              </a:rPr>
              <a:t>dibutuhkan</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MiniPC</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dalam</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mendeteksi</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mobil</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hingga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memproses</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algoritma</a:t>
            </a:r>
            <a:r>
              <a:rPr lang="en-US" sz="2000" dirty="0" smtClean="0">
                <a:solidFill>
                  <a:schemeClr val="tx1">
                    <a:lumMod val="75000"/>
                    <a:lumOff val="25000"/>
                  </a:schemeClr>
                </a:solidFill>
                <a:latin typeface="Microsoft YaHei" pitchFamily="34" charset="-122"/>
                <a:ea typeface="Microsoft YaHei" pitchFamily="34" charset="-122"/>
              </a:rPr>
              <a:t> ALPR </a:t>
            </a:r>
            <a:r>
              <a:rPr lang="en-US" sz="2000" dirty="0" err="1" smtClean="0">
                <a:solidFill>
                  <a:schemeClr val="tx1">
                    <a:lumMod val="75000"/>
                    <a:lumOff val="25000"/>
                  </a:schemeClr>
                </a:solidFill>
                <a:latin typeface="Microsoft YaHei" pitchFamily="34" charset="-122"/>
                <a:ea typeface="Microsoft YaHei" pitchFamily="34" charset="-122"/>
              </a:rPr>
              <a:t>untuk</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menghasilkan</a:t>
            </a:r>
            <a:r>
              <a:rPr lang="en-US" sz="2000" dirty="0" smtClean="0">
                <a:solidFill>
                  <a:schemeClr val="tx1">
                    <a:lumMod val="75000"/>
                    <a:lumOff val="25000"/>
                  </a:schemeClr>
                </a:solidFill>
                <a:latin typeface="Microsoft YaHei" pitchFamily="34" charset="-122"/>
                <a:ea typeface="Microsoft YaHei" pitchFamily="34" charset="-122"/>
              </a:rPr>
              <a:t> data plat yang </a:t>
            </a:r>
            <a:r>
              <a:rPr lang="en-US" sz="2000" dirty="0" err="1" smtClean="0">
                <a:solidFill>
                  <a:schemeClr val="tx1">
                    <a:lumMod val="75000"/>
                    <a:lumOff val="25000"/>
                  </a:schemeClr>
                </a:solidFill>
                <a:latin typeface="Microsoft YaHei" pitchFamily="34" charset="-122"/>
                <a:ea typeface="Microsoft YaHei" pitchFamily="34" charset="-122"/>
              </a:rPr>
              <a:t>diinginkan</a:t>
            </a:r>
            <a:endParaRPr lang="en-US" sz="2000" dirty="0">
              <a:latin typeface="Microsoft YaHei" pitchFamily="34" charset="-122"/>
              <a:ea typeface="Microsoft YaHei" pitchFamily="34" charset="-122"/>
            </a:endParaRPr>
          </a:p>
        </p:txBody>
      </p:sp>
      <p:grpSp>
        <p:nvGrpSpPr>
          <p:cNvPr id="3" name="组合 16"/>
          <p:cNvGrpSpPr/>
          <p:nvPr/>
        </p:nvGrpSpPr>
        <p:grpSpPr>
          <a:xfrm>
            <a:off x="4156882" y="1856781"/>
            <a:ext cx="560664" cy="530674"/>
            <a:chOff x="6409426" y="1173624"/>
            <a:chExt cx="962086" cy="962084"/>
          </a:xfrm>
          <a:solidFill>
            <a:schemeClr val="tx2">
              <a:lumMod val="75000"/>
            </a:schemeClr>
          </a:solidFill>
        </p:grpSpPr>
        <p:sp>
          <p:nvSpPr>
            <p:cNvPr id="28" name="椭圆 27"/>
            <p:cNvSpPr/>
            <p:nvPr/>
          </p:nvSpPr>
          <p:spPr bwMode="auto">
            <a:xfrm>
              <a:off x="6409426" y="1173624"/>
              <a:ext cx="962086" cy="962084"/>
            </a:xfrm>
            <a:prstGeom prst="ellipse">
              <a:avLst/>
            </a:prstGeom>
            <a:solidFill>
              <a:srgbClr val="7AB8BF"/>
            </a:solidFill>
            <a:ln w="3175" cap="flat" cmpd="sng">
              <a:noFill/>
              <a:bevel/>
              <a:headEnd/>
              <a:tailEnd/>
            </a:ln>
            <a:extLst/>
          </p:spPr>
          <p:txBody>
            <a:bodyPr anchor="ctr"/>
            <a:lstStyle/>
            <a:p>
              <a:pPr algn="ctr"/>
              <a:endParaRPr lang="zh-CN" altLang="en-US" sz="1599" b="1">
                <a:solidFill>
                  <a:srgbClr val="314865"/>
                </a:solidFill>
                <a:latin typeface="微软雅黑" pitchFamily="34" charset="-122"/>
                <a:ea typeface="微软雅黑" pitchFamily="34" charset="-122"/>
              </a:endParaRPr>
            </a:p>
          </p:txBody>
        </p:sp>
        <p:sp>
          <p:nvSpPr>
            <p:cNvPr id="29" name="TextBox 18"/>
            <p:cNvSpPr txBox="1"/>
            <p:nvPr/>
          </p:nvSpPr>
          <p:spPr>
            <a:xfrm>
              <a:off x="6616339" y="1282180"/>
              <a:ext cx="546387" cy="717446"/>
            </a:xfrm>
            <a:prstGeom prst="rect">
              <a:avLst/>
            </a:prstGeom>
            <a:no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1599" b="1" dirty="0">
                  <a:latin typeface="微软雅黑" pitchFamily="34" charset="-122"/>
                </a:rPr>
                <a:t>1</a:t>
              </a:r>
              <a:endParaRPr lang="zh-CN" altLang="en-US" sz="1599" b="1" dirty="0">
                <a:latin typeface="微软雅黑" pitchFamily="34" charset="-122"/>
              </a:endParaRPr>
            </a:p>
          </p:txBody>
        </p:sp>
      </p:grpSp>
      <p:grpSp>
        <p:nvGrpSpPr>
          <p:cNvPr id="4" name="组合 19"/>
          <p:cNvGrpSpPr/>
          <p:nvPr/>
        </p:nvGrpSpPr>
        <p:grpSpPr>
          <a:xfrm>
            <a:off x="4156882" y="3593706"/>
            <a:ext cx="560664" cy="530674"/>
            <a:chOff x="6409426" y="2394908"/>
            <a:chExt cx="962086" cy="962084"/>
          </a:xfrm>
          <a:solidFill>
            <a:srgbClr val="7AB8BF"/>
          </a:solidFill>
        </p:grpSpPr>
        <p:sp>
          <p:nvSpPr>
            <p:cNvPr id="31" name="椭圆 30"/>
            <p:cNvSpPr/>
            <p:nvPr/>
          </p:nvSpPr>
          <p:spPr bwMode="auto">
            <a:xfrm>
              <a:off x="6409426" y="2394908"/>
              <a:ext cx="962086" cy="962084"/>
            </a:xfrm>
            <a:prstGeom prst="ellipse">
              <a:avLst/>
            </a:prstGeom>
            <a:grpFill/>
            <a:ln w="3175" cap="flat" cmpd="sng">
              <a:noFill/>
              <a:bevel/>
              <a:headEnd/>
              <a:tailEnd/>
            </a:ln>
            <a:extLst/>
          </p:spPr>
          <p:txBody>
            <a:bodyPr anchor="ctr"/>
            <a:lstStyle/>
            <a:p>
              <a:pPr algn="ctr"/>
              <a:endParaRPr lang="zh-CN" altLang="en-US" sz="1599" b="1">
                <a:solidFill>
                  <a:srgbClr val="FFFFFF"/>
                </a:solidFill>
                <a:latin typeface="微软雅黑" pitchFamily="34" charset="-122"/>
                <a:ea typeface="微软雅黑" pitchFamily="34" charset="-122"/>
              </a:endParaRPr>
            </a:p>
          </p:txBody>
        </p:sp>
        <p:sp>
          <p:nvSpPr>
            <p:cNvPr id="32" name="TextBox 21"/>
            <p:cNvSpPr txBox="1"/>
            <p:nvPr/>
          </p:nvSpPr>
          <p:spPr>
            <a:xfrm>
              <a:off x="6600496" y="2510335"/>
              <a:ext cx="546387" cy="717446"/>
            </a:xfrm>
            <a:prstGeom prst="rect">
              <a:avLst/>
            </a:prstGeom>
            <a:grpFill/>
            <a:ln w="3175" cap="flat" cmpd="sng">
              <a:noFill/>
              <a:bevel/>
              <a:headEnd/>
              <a:tailEnd/>
            </a:ln>
          </p:spPr>
          <p:txBody>
            <a:bodyPr anchor="ctr"/>
            <a:lstStyle>
              <a:defPPr>
                <a:defRPr lang="zh-CN"/>
              </a:defPPr>
              <a:lvl1pPr algn="ctr">
                <a:defRPr sz="1600">
                  <a:solidFill>
                    <a:srgbClr val="FFFFFF"/>
                  </a:solidFill>
                  <a:latin typeface="+mn-ea"/>
                  <a:ea typeface="+mn-ea"/>
                </a:defRPr>
              </a:lvl1pPr>
            </a:lstStyle>
            <a:p>
              <a:r>
                <a:rPr lang="en-US" altLang="zh-CN" sz="2133" b="1" dirty="0">
                  <a:latin typeface="微软雅黑" pitchFamily="34" charset="-122"/>
                  <a:ea typeface="微软雅黑" pitchFamily="34" charset="-122"/>
                </a:rPr>
                <a:t>2</a:t>
              </a:r>
              <a:endParaRPr lang="zh-CN" altLang="en-US" sz="2133" b="1" dirty="0">
                <a:latin typeface="微软雅黑" pitchFamily="34" charset="-122"/>
                <a:ea typeface="微软雅黑" pitchFamily="34" charset="-122"/>
              </a:endParaRPr>
            </a:p>
          </p:txBody>
        </p:sp>
      </p:grpSp>
      <p:grpSp>
        <p:nvGrpSpPr>
          <p:cNvPr id="5" name="组合 22"/>
          <p:cNvGrpSpPr/>
          <p:nvPr/>
        </p:nvGrpSpPr>
        <p:grpSpPr>
          <a:xfrm>
            <a:off x="4156884" y="4957593"/>
            <a:ext cx="560664" cy="530674"/>
            <a:chOff x="6409426" y="3568104"/>
            <a:chExt cx="962086" cy="962084"/>
          </a:xfrm>
          <a:solidFill>
            <a:srgbClr val="7AB8BF"/>
          </a:solidFill>
        </p:grpSpPr>
        <p:sp>
          <p:nvSpPr>
            <p:cNvPr id="34" name="椭圆 33"/>
            <p:cNvSpPr/>
            <p:nvPr/>
          </p:nvSpPr>
          <p:spPr bwMode="auto">
            <a:xfrm>
              <a:off x="6409426" y="3568104"/>
              <a:ext cx="962086" cy="962084"/>
            </a:xfrm>
            <a:prstGeom prst="ellipse">
              <a:avLst/>
            </a:prstGeom>
            <a:grpFill/>
            <a:ln w="3175" cap="flat" cmpd="sng">
              <a:noFill/>
              <a:bevel/>
              <a:headEnd/>
              <a:tailEnd/>
            </a:ln>
            <a:extLst/>
          </p:spPr>
          <p:txBody>
            <a:bodyPr anchor="ctr"/>
            <a:lstStyle/>
            <a:p>
              <a:pPr algn="ctr"/>
              <a:endParaRPr lang="zh-CN" altLang="en-US" sz="1599" b="1" dirty="0">
                <a:solidFill>
                  <a:srgbClr val="FFFFFF"/>
                </a:solidFill>
                <a:latin typeface="微软雅黑" pitchFamily="34" charset="-122"/>
                <a:ea typeface="微软雅黑" pitchFamily="34" charset="-122"/>
              </a:endParaRPr>
            </a:p>
          </p:txBody>
        </p:sp>
        <p:sp>
          <p:nvSpPr>
            <p:cNvPr id="35" name="TextBox 24"/>
            <p:cNvSpPr txBox="1"/>
            <p:nvPr/>
          </p:nvSpPr>
          <p:spPr>
            <a:xfrm>
              <a:off x="6629988" y="3710247"/>
              <a:ext cx="546387" cy="717446"/>
            </a:xfrm>
            <a:prstGeom prst="rect">
              <a:avLst/>
            </a:prstGeom>
            <a:grpFill/>
            <a:ln w="3175" cap="flat" cmpd="sng">
              <a:noFill/>
              <a:bevel/>
              <a:headEnd/>
              <a:tailEnd/>
            </a:ln>
          </p:spPr>
          <p:txBody>
            <a:bodyPr anchor="ctr"/>
            <a:lstStyle>
              <a:defPPr>
                <a:defRPr lang="zh-CN"/>
              </a:defPPr>
              <a:lvl1pPr algn="ctr">
                <a:defRPr>
                  <a:solidFill>
                    <a:srgbClr val="FFFFFF"/>
                  </a:solidFill>
                  <a:ea typeface="微软雅黑" pitchFamily="34" charset="-122"/>
                </a:defRPr>
              </a:lvl1pPr>
            </a:lstStyle>
            <a:p>
              <a:r>
                <a:rPr lang="en-US" altLang="zh-CN" sz="1599" b="1" dirty="0">
                  <a:latin typeface="微软雅黑" pitchFamily="34" charset="-122"/>
                </a:rPr>
                <a:t>3</a:t>
              </a:r>
              <a:endParaRPr lang="zh-CN" altLang="en-US" sz="1599" b="1" dirty="0">
                <a:latin typeface="微软雅黑" pitchFamily="34" charset="-122"/>
              </a:endParaRPr>
            </a:p>
          </p:txBody>
        </p:sp>
      </p:grpSp>
      <p:sp>
        <p:nvSpPr>
          <p:cNvPr id="39" name="TextBox 28"/>
          <p:cNvSpPr txBox="1"/>
          <p:nvPr/>
        </p:nvSpPr>
        <p:spPr>
          <a:xfrm>
            <a:off x="5067240" y="3477962"/>
            <a:ext cx="6073671" cy="1005714"/>
          </a:xfrm>
          <a:prstGeom prst="rect">
            <a:avLst/>
          </a:prstGeom>
          <a:noFill/>
        </p:spPr>
        <p:txBody>
          <a:bodyPr wrap="square" lIns="81589" tIns="40794" rIns="81589" bIns="40794" rtlCol="0">
            <a:spAutoFit/>
          </a:bodyPr>
          <a:lstStyle/>
          <a:p>
            <a:pPr lvl="0"/>
            <a:r>
              <a:rPr lang="en-US" sz="2000" dirty="0" err="1" smtClean="0">
                <a:solidFill>
                  <a:schemeClr val="tx1">
                    <a:lumMod val="75000"/>
                    <a:lumOff val="25000"/>
                  </a:schemeClr>
                </a:solidFill>
                <a:latin typeface="Microsoft YaHei" pitchFamily="34" charset="-122"/>
                <a:ea typeface="Microsoft YaHei" pitchFamily="34" charset="-122"/>
              </a:rPr>
              <a:t>Untuk</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mengetahui</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besar</a:t>
            </a:r>
            <a:r>
              <a:rPr lang="en-US" sz="2000" dirty="0" smtClean="0">
                <a:solidFill>
                  <a:schemeClr val="tx1">
                    <a:lumMod val="75000"/>
                    <a:lumOff val="25000"/>
                  </a:schemeClr>
                </a:solidFill>
                <a:latin typeface="Microsoft YaHei" pitchFamily="34" charset="-122"/>
                <a:ea typeface="Microsoft YaHei" pitchFamily="34" charset="-122"/>
              </a:rPr>
              <a:t> bandwidth yang </a:t>
            </a:r>
            <a:r>
              <a:rPr lang="en-US" sz="2000" dirty="0" err="1" smtClean="0">
                <a:solidFill>
                  <a:schemeClr val="tx1">
                    <a:lumMod val="75000"/>
                    <a:lumOff val="25000"/>
                  </a:schemeClr>
                </a:solidFill>
                <a:latin typeface="Microsoft YaHei" pitchFamily="34" charset="-122"/>
                <a:ea typeface="Microsoft YaHei" pitchFamily="34" charset="-122"/>
              </a:rPr>
              <a:t>digunakan</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setiap</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kamera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untuk</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memperoleh</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dan</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mengirim</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citra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mobil</a:t>
            </a:r>
            <a:endParaRPr lang="en-US" sz="2000" dirty="0">
              <a:solidFill>
                <a:schemeClr val="tx1">
                  <a:lumMod val="75000"/>
                  <a:lumOff val="25000"/>
                </a:schemeClr>
              </a:solidFill>
              <a:latin typeface="Microsoft YaHei" pitchFamily="34" charset="-122"/>
              <a:ea typeface="Microsoft YaHei" pitchFamily="34" charset="-122"/>
            </a:endParaRPr>
          </a:p>
        </p:txBody>
      </p:sp>
      <p:sp>
        <p:nvSpPr>
          <p:cNvPr id="40" name="TextBox 29"/>
          <p:cNvSpPr txBox="1"/>
          <p:nvPr/>
        </p:nvSpPr>
        <p:spPr>
          <a:xfrm>
            <a:off x="5067243" y="4857579"/>
            <a:ext cx="6123238" cy="1005714"/>
          </a:xfrm>
          <a:prstGeom prst="rect">
            <a:avLst/>
          </a:prstGeom>
          <a:noFill/>
        </p:spPr>
        <p:txBody>
          <a:bodyPr wrap="square" lIns="81589" tIns="40794" rIns="81589" bIns="40794" rtlCol="0">
            <a:spAutoFit/>
          </a:bodyPr>
          <a:lstStyle/>
          <a:p>
            <a:pPr lvl="0"/>
            <a:r>
              <a:rPr lang="en-US" sz="2000" dirty="0" err="1" smtClean="0">
                <a:solidFill>
                  <a:schemeClr val="tx1">
                    <a:lumMod val="75000"/>
                    <a:lumOff val="25000"/>
                  </a:schemeClr>
                </a:solidFill>
                <a:latin typeface="Microsoft YaHei" pitchFamily="34" charset="-122"/>
                <a:ea typeface="Microsoft YaHei" pitchFamily="34" charset="-122"/>
              </a:rPr>
              <a:t>Untuk</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mengetahui</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banyak</a:t>
            </a:r>
            <a:r>
              <a:rPr lang="en-US" sz="2000" dirty="0" smtClean="0">
                <a:solidFill>
                  <a:schemeClr val="tx1">
                    <a:lumMod val="75000"/>
                    <a:lumOff val="25000"/>
                  </a:schemeClr>
                </a:solidFill>
                <a:latin typeface="Microsoft YaHei" pitchFamily="34" charset="-122"/>
                <a:ea typeface="Microsoft YaHei" pitchFamily="34" charset="-122"/>
              </a:rPr>
              <a:t> node </a:t>
            </a:r>
            <a:r>
              <a:rPr lang="en-US" sz="2000" dirty="0" err="1" smtClean="0">
                <a:solidFill>
                  <a:schemeClr val="tx1">
                    <a:lumMod val="75000"/>
                    <a:lumOff val="25000"/>
                  </a:schemeClr>
                </a:solidFill>
                <a:latin typeface="Microsoft YaHei" pitchFamily="34" charset="-122"/>
                <a:ea typeface="Microsoft YaHei" pitchFamily="34" charset="-122"/>
              </a:rPr>
              <a:t>kamera</a:t>
            </a:r>
            <a:r>
              <a:rPr lang="en-US" sz="2000" dirty="0" smtClean="0">
                <a:solidFill>
                  <a:schemeClr val="tx1">
                    <a:lumMod val="75000"/>
                    <a:lumOff val="25000"/>
                  </a:schemeClr>
                </a:solidFill>
                <a:latin typeface="Microsoft YaHei" pitchFamily="34" charset="-122"/>
                <a:ea typeface="Microsoft YaHei" pitchFamily="34" charset="-122"/>
              </a:rPr>
              <a:t> yang </a:t>
            </a:r>
            <a:r>
              <a:rPr lang="en-US" sz="2000" dirty="0" err="1" smtClean="0">
                <a:solidFill>
                  <a:schemeClr val="tx1">
                    <a:lumMod val="75000"/>
                    <a:lumOff val="25000"/>
                  </a:schemeClr>
                </a:solidFill>
                <a:latin typeface="Microsoft YaHei" pitchFamily="34" charset="-122"/>
                <a:ea typeface="Microsoft YaHei" pitchFamily="34" charset="-122"/>
              </a:rPr>
              <a:t>bisa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di</a:t>
            </a:r>
            <a:r>
              <a:rPr lang="en-US" sz="2000" i="1" dirty="0" err="1" smtClean="0">
                <a:solidFill>
                  <a:schemeClr val="tx1">
                    <a:lumMod val="75000"/>
                    <a:lumOff val="25000"/>
                  </a:schemeClr>
                </a:solidFill>
                <a:latin typeface="Microsoft YaHei" pitchFamily="34" charset="-122"/>
                <a:ea typeface="Microsoft YaHei" pitchFamily="34" charset="-122"/>
              </a:rPr>
              <a:t>handle</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dengan</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bandwith</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standar</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pada</a:t>
            </a:r>
            <a:r>
              <a:rPr lang="en-US" sz="2000" dirty="0" smtClean="0">
                <a:solidFill>
                  <a:schemeClr val="tx1">
                    <a:lumMod val="75000"/>
                    <a:lumOff val="25000"/>
                  </a:schemeClr>
                </a:solidFill>
                <a:latin typeface="Microsoft YaHei" pitchFamily="34" charset="-122"/>
                <a:ea typeface="Microsoft YaHei" pitchFamily="34" charset="-122"/>
              </a:rPr>
              <a:t> </a:t>
            </a:r>
            <a:r>
              <a:rPr lang="en-US" sz="2000" dirty="0" err="1" smtClean="0">
                <a:solidFill>
                  <a:schemeClr val="tx1">
                    <a:lumMod val="75000"/>
                    <a:lumOff val="25000"/>
                  </a:schemeClr>
                </a:solidFill>
                <a:latin typeface="Microsoft YaHei" pitchFamily="34" charset="-122"/>
                <a:ea typeface="Microsoft YaHei" pitchFamily="34" charset="-122"/>
              </a:rPr>
              <a:t>wifi</a:t>
            </a:r>
            <a:r>
              <a:rPr lang="en-US" sz="2000" dirty="0" smtClean="0">
                <a:solidFill>
                  <a:schemeClr val="tx1">
                    <a:lumMod val="75000"/>
                    <a:lumOff val="25000"/>
                  </a:schemeClr>
                </a:solidFill>
                <a:latin typeface="Microsoft YaHei" pitchFamily="34" charset="-122"/>
                <a:ea typeface="Microsoft YaHei" pitchFamily="34" charset="-122"/>
              </a:rPr>
              <a:t>?</a:t>
            </a:r>
            <a:endParaRPr lang="en-US" sz="2000" dirty="0">
              <a:solidFill>
                <a:schemeClr val="tx1">
                  <a:lumMod val="75000"/>
                  <a:lumOff val="25000"/>
                </a:schemeClr>
              </a:solidFill>
              <a:latin typeface="Microsoft YaHei" pitchFamily="34" charset="-122"/>
              <a:ea typeface="Microsoft YaHei" pitchFamily="34" charset="-122"/>
            </a:endParaRPr>
          </a:p>
        </p:txBody>
      </p:sp>
      <p:sp>
        <p:nvSpPr>
          <p:cNvPr id="42" name="Rectangle 3">
            <a:extLst>
              <a:ext uri="{FF2B5EF4-FFF2-40B4-BE49-F238E27FC236}">
                <a16:creationId xmlns:a16="http://schemas.microsoft.com/office/drawing/2014/main" xmlns="" id="{F0AC3E60-5ECD-41B9-9873-DAFD31DDF8D4}"/>
              </a:ext>
            </a:extLst>
          </p:cNvPr>
          <p:cNvSpPr/>
          <p:nvPr/>
        </p:nvSpPr>
        <p:spPr>
          <a:xfrm>
            <a:off x="788276" y="646387"/>
            <a:ext cx="5533695" cy="514165"/>
          </a:xfrm>
          <a:prstGeom prst="rect">
            <a:avLst/>
          </a:prstGeom>
          <a:solidFill>
            <a:srgbClr val="A6CFFC"/>
          </a:solidFill>
        </p:spPr>
        <p:txBody>
          <a:bodyPr wrap="none">
            <a:noAutofit/>
          </a:bodyPr>
          <a:lstStyle/>
          <a:p>
            <a:r>
              <a:rPr lang="en-US" altLang="zh-CN" sz="2800" b="1" spc="6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TUJUAN PENELITIAN</a:t>
            </a:r>
            <a:endParaRPr lang="en-US" altLang="zh-CN" sz="2800" b="1" spc="600"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
        <p:nvSpPr>
          <p:cNvPr id="37" name="Freeform 6"/>
          <p:cNvSpPr>
            <a:spLocks/>
          </p:cNvSpPr>
          <p:nvPr/>
        </p:nvSpPr>
        <p:spPr bwMode="auto">
          <a:xfrm>
            <a:off x="2038122" y="4890236"/>
            <a:ext cx="812464" cy="51286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rgbClr val="7AB8BF"/>
          </a:solidFill>
          <a:ln w="3175" cap="flat" cmpd="sng">
            <a:solidFill>
              <a:schemeClr val="tx1">
                <a:lumMod val="75000"/>
                <a:lumOff val="25000"/>
              </a:schemeClr>
            </a:solidFill>
            <a:bevel/>
            <a:headEnd/>
            <a:tailEnd/>
          </a:ln>
          <a:extLst/>
        </p:spPr>
        <p:txBody>
          <a:bodyPr lIns="81589" tIns="40794" rIns="81589" bIns="40794" anchor="ctr"/>
          <a:lstStyle/>
          <a:p>
            <a:pPr algn="ctr"/>
            <a:endParaRPr lang="zh-CN" altLang="en-US" sz="1466">
              <a:solidFill>
                <a:srgbClr val="FFFFFF"/>
              </a:solidFill>
              <a:latin typeface="微软雅黑" pitchFamily="34" charset="-122"/>
              <a:ea typeface="微软雅黑" pitchFamily="34" charset="-122"/>
            </a:endParaRPr>
          </a:p>
        </p:txBody>
      </p:sp>
      <p:sp>
        <p:nvSpPr>
          <p:cNvPr id="38" name="Freeform 8"/>
          <p:cNvSpPr>
            <a:spLocks/>
          </p:cNvSpPr>
          <p:nvPr/>
        </p:nvSpPr>
        <p:spPr bwMode="auto">
          <a:xfrm>
            <a:off x="1201326" y="1877767"/>
            <a:ext cx="2493768" cy="2852114"/>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7AB8BF"/>
          </a:solidFill>
          <a:ln w="3175" cap="flat" cmpd="sng">
            <a:solidFill>
              <a:schemeClr val="tx1">
                <a:lumMod val="75000"/>
                <a:lumOff val="25000"/>
              </a:schemeClr>
            </a:solidFill>
            <a:bevel/>
            <a:headEnd/>
            <a:tailEnd/>
          </a:ln>
          <a:extLst/>
        </p:spPr>
        <p:txBody>
          <a:bodyPr lIns="81589" tIns="40794" rIns="81589" bIns="40794" anchor="ctr"/>
          <a:lstStyle/>
          <a:p>
            <a:pPr algn="ctr"/>
            <a:endParaRPr lang="zh-CN" altLang="en-US" sz="1999" b="1">
              <a:solidFill>
                <a:srgbClr val="FFFFFF"/>
              </a:solidFill>
              <a:latin typeface="微软雅黑" pitchFamily="34" charset="-122"/>
              <a:ea typeface="微软雅黑" pitchFamily="34" charset="-122"/>
            </a:endParaRPr>
          </a:p>
        </p:txBody>
      </p:sp>
      <p:sp>
        <p:nvSpPr>
          <p:cNvPr id="43" name="Freeform 10"/>
          <p:cNvSpPr>
            <a:spLocks/>
          </p:cNvSpPr>
          <p:nvPr/>
        </p:nvSpPr>
        <p:spPr bwMode="auto">
          <a:xfrm>
            <a:off x="2790910" y="2481314"/>
            <a:ext cx="843146" cy="1488403"/>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7AB8BF"/>
          </a:solidFill>
          <a:ln w="3175" cap="flat" cmpd="sng">
            <a:noFill/>
            <a:bevel/>
            <a:headEnd/>
            <a:tailEnd/>
          </a:ln>
          <a:extLst/>
        </p:spPr>
        <p:txBody>
          <a:bodyPr lIns="81589" tIns="40794" rIns="81589" bIns="40794" anchor="ctr"/>
          <a:lstStyle/>
          <a:p>
            <a:pPr algn="ctr"/>
            <a:endParaRPr lang="zh-CN" altLang="en-US" sz="2533" b="1">
              <a:solidFill>
                <a:srgbClr val="FFFFFF"/>
              </a:solidFill>
              <a:latin typeface="微软雅黑" pitchFamily="34" charset="-122"/>
              <a:ea typeface="微软雅黑" pitchFamily="34" charset="-122"/>
            </a:endParaRPr>
          </a:p>
        </p:txBody>
      </p:sp>
      <p:sp>
        <p:nvSpPr>
          <p:cNvPr id="44" name="Freeform 11"/>
          <p:cNvSpPr>
            <a:spLocks/>
          </p:cNvSpPr>
          <p:nvPr/>
        </p:nvSpPr>
        <p:spPr bwMode="auto">
          <a:xfrm>
            <a:off x="1232302" y="2058966"/>
            <a:ext cx="967334" cy="1522800"/>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7AB8BF"/>
          </a:solidFill>
          <a:ln w="3175" cap="flat" cmpd="sng">
            <a:solidFill>
              <a:srgbClr val="7AB8BF"/>
            </a:solidFill>
            <a:bevel/>
            <a:headEnd/>
            <a:tailEnd/>
          </a:ln>
          <a:extLst/>
        </p:spPr>
        <p:txBody>
          <a:bodyPr lIns="81589" tIns="40794" rIns="81589" bIns="40794" anchor="ctr"/>
          <a:lstStyle/>
          <a:p>
            <a:pPr algn="ctr"/>
            <a:endParaRPr lang="zh-CN" altLang="en-US" sz="2533" b="1">
              <a:solidFill>
                <a:srgbClr val="FFFFFF"/>
              </a:solidFill>
              <a:latin typeface="微软雅黑" pitchFamily="34" charset="-122"/>
              <a:ea typeface="微软雅黑" pitchFamily="34" charset="-122"/>
            </a:endParaRPr>
          </a:p>
        </p:txBody>
      </p:sp>
      <p:sp>
        <p:nvSpPr>
          <p:cNvPr id="45" name="TextBox 10"/>
          <p:cNvSpPr txBox="1"/>
          <p:nvPr/>
        </p:nvSpPr>
        <p:spPr>
          <a:xfrm>
            <a:off x="1523575" y="2925949"/>
            <a:ext cx="301355" cy="482091"/>
          </a:xfrm>
          <a:prstGeom prst="rect">
            <a:avLst/>
          </a:prstGeom>
          <a:noFill/>
        </p:spPr>
        <p:txBody>
          <a:bodyPr wrap="square" lIns="91412" tIns="45706" rIns="91412" bIns="45706" rtlCol="0">
            <a:spAutoFit/>
          </a:bodyPr>
          <a:lstStyle/>
          <a:p>
            <a:r>
              <a:rPr lang="en-US" altLang="zh-CN" sz="2533" b="1" dirty="0">
                <a:solidFill>
                  <a:srgbClr val="F8F8F8"/>
                </a:solidFill>
                <a:latin typeface="微软雅黑" pitchFamily="34" charset="-122"/>
                <a:ea typeface="微软雅黑" pitchFamily="34" charset="-122"/>
              </a:rPr>
              <a:t>1</a:t>
            </a:r>
            <a:endParaRPr lang="zh-CN" altLang="en-US" sz="2533" b="1" dirty="0">
              <a:solidFill>
                <a:srgbClr val="F8F8F8"/>
              </a:solidFill>
              <a:latin typeface="微软雅黑" pitchFamily="34" charset="-122"/>
              <a:ea typeface="微软雅黑" pitchFamily="34" charset="-122"/>
            </a:endParaRPr>
          </a:p>
        </p:txBody>
      </p:sp>
      <p:sp>
        <p:nvSpPr>
          <p:cNvPr id="47" name="TextBox 12"/>
          <p:cNvSpPr txBox="1"/>
          <p:nvPr/>
        </p:nvSpPr>
        <p:spPr>
          <a:xfrm>
            <a:off x="2895477" y="3277751"/>
            <a:ext cx="301355" cy="482091"/>
          </a:xfrm>
          <a:prstGeom prst="rect">
            <a:avLst/>
          </a:prstGeom>
          <a:noFill/>
        </p:spPr>
        <p:txBody>
          <a:bodyPr wrap="square" lIns="91412" tIns="45706" rIns="91412" bIns="45706" rtlCol="0">
            <a:spAutoFit/>
          </a:bodyPr>
          <a:lstStyle/>
          <a:p>
            <a:r>
              <a:rPr lang="en-US" altLang="zh-CN" sz="2533" b="1" dirty="0">
                <a:solidFill>
                  <a:srgbClr val="F8F8F8"/>
                </a:solidFill>
                <a:latin typeface="微软雅黑" pitchFamily="34" charset="-122"/>
                <a:ea typeface="微软雅黑" pitchFamily="34" charset="-122"/>
              </a:rPr>
              <a:t>3</a:t>
            </a:r>
            <a:endParaRPr lang="zh-CN" altLang="en-US" sz="2533" b="1" dirty="0">
              <a:solidFill>
                <a:srgbClr val="F8F8F8"/>
              </a:solidFill>
              <a:latin typeface="微软雅黑" pitchFamily="34" charset="-122"/>
              <a:ea typeface="微软雅黑" pitchFamily="34" charset="-122"/>
            </a:endParaRPr>
          </a:p>
        </p:txBody>
      </p:sp>
      <p:sp>
        <p:nvSpPr>
          <p:cNvPr id="41" name="Freeform 9"/>
          <p:cNvSpPr>
            <a:spLocks/>
          </p:cNvSpPr>
          <p:nvPr/>
        </p:nvSpPr>
        <p:spPr bwMode="auto">
          <a:xfrm>
            <a:off x="1823045" y="1880754"/>
            <a:ext cx="1706208" cy="103020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7AB8BF"/>
          </a:solidFill>
          <a:ln w="3175" cap="flat" cmpd="sng">
            <a:solidFill>
              <a:schemeClr val="tx1">
                <a:lumMod val="75000"/>
                <a:lumOff val="25000"/>
              </a:schemeClr>
            </a:solidFill>
            <a:bevel/>
            <a:headEnd/>
            <a:tailEnd/>
          </a:ln>
          <a:extLst/>
        </p:spPr>
        <p:txBody>
          <a:bodyPr lIns="81589" tIns="40794" rIns="81589" bIns="40794" anchor="ctr"/>
          <a:lstStyle/>
          <a:p>
            <a:pPr algn="ctr"/>
            <a:endParaRPr lang="zh-CN" altLang="en-US" sz="2533" b="1">
              <a:solidFill>
                <a:srgbClr val="FFFFFF"/>
              </a:solidFill>
              <a:latin typeface="微软雅黑" pitchFamily="34" charset="-122"/>
              <a:ea typeface="微软雅黑" pitchFamily="34" charset="-122"/>
            </a:endParaRPr>
          </a:p>
        </p:txBody>
      </p:sp>
      <p:sp>
        <p:nvSpPr>
          <p:cNvPr id="46" name="TextBox 11"/>
          <p:cNvSpPr txBox="1"/>
          <p:nvPr/>
        </p:nvSpPr>
        <p:spPr>
          <a:xfrm>
            <a:off x="2418530" y="2088896"/>
            <a:ext cx="301355" cy="482091"/>
          </a:xfrm>
          <a:prstGeom prst="rect">
            <a:avLst/>
          </a:prstGeom>
          <a:noFill/>
        </p:spPr>
        <p:txBody>
          <a:bodyPr wrap="square" lIns="91412" tIns="45706" rIns="91412" bIns="45706" rtlCol="0">
            <a:spAutoFit/>
          </a:bodyPr>
          <a:lstStyle/>
          <a:p>
            <a:r>
              <a:rPr lang="en-US" altLang="zh-CN" sz="2533" b="1" dirty="0">
                <a:solidFill>
                  <a:srgbClr val="F8F8F8"/>
                </a:solidFill>
                <a:latin typeface="微软雅黑" pitchFamily="34" charset="-122"/>
                <a:ea typeface="微软雅黑" pitchFamily="34" charset="-122"/>
              </a:rPr>
              <a:t>2</a:t>
            </a:r>
            <a:endParaRPr lang="zh-CN" altLang="en-US" sz="2533" b="1" dirty="0">
              <a:solidFill>
                <a:srgbClr val="F8F8F8"/>
              </a:solidFill>
              <a:latin typeface="微软雅黑" pitchFamily="34" charset="-122"/>
              <a:ea typeface="微软雅黑" pitchFamily="34" charset="-122"/>
            </a:endParaRPr>
          </a:p>
        </p:txBody>
      </p:sp>
    </p:spTree>
    <p:extLst>
      <p:ext uri="{BB962C8B-B14F-4D97-AF65-F5344CB8AC3E}">
        <p14:creationId xmlns:p14="http://schemas.microsoft.com/office/powerpoint/2010/main" xmlns="" val="15173165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up)">
                                      <p:cBhvr>
                                        <p:cTn id="15" dur="4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up)">
                                      <p:cBhvr>
                                        <p:cTn id="21" dur="500"/>
                                        <p:tgtEl>
                                          <p:spTgt spid="4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400"/>
                                        <p:tgtEl>
                                          <p:spTgt spid="38"/>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anim calcmode="lin" valueType="num">
                                      <p:cBhvr>
                                        <p:cTn id="28" dur="500" fill="hold"/>
                                        <p:tgtEl>
                                          <p:spTgt spid="37"/>
                                        </p:tgtEl>
                                        <p:attrNameLst>
                                          <p:attrName>ppt_x</p:attrName>
                                        </p:attrNameLst>
                                      </p:cBhvr>
                                      <p:tavLst>
                                        <p:tav tm="0">
                                          <p:val>
                                            <p:strVal val="#ppt_x"/>
                                          </p:val>
                                        </p:tav>
                                        <p:tav tm="100000">
                                          <p:val>
                                            <p:strVal val="#ppt_x"/>
                                          </p:val>
                                        </p:tav>
                                      </p:tavLst>
                                    </p:anim>
                                    <p:anim calcmode="lin" valueType="num">
                                      <p:cBhvr>
                                        <p:cTn id="29" dur="5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53" presetClass="entr" presetSubtype="16"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p:cTn id="33" dur="500" fill="hold"/>
                                        <p:tgtEl>
                                          <p:spTgt spid="45"/>
                                        </p:tgtEl>
                                        <p:attrNameLst>
                                          <p:attrName>ppt_w</p:attrName>
                                        </p:attrNameLst>
                                      </p:cBhvr>
                                      <p:tavLst>
                                        <p:tav tm="0">
                                          <p:val>
                                            <p:fltVal val="0"/>
                                          </p:val>
                                        </p:tav>
                                        <p:tav tm="100000">
                                          <p:val>
                                            <p:strVal val="#ppt_w"/>
                                          </p:val>
                                        </p:tav>
                                      </p:tavLst>
                                    </p:anim>
                                    <p:anim calcmode="lin" valueType="num">
                                      <p:cBhvr>
                                        <p:cTn id="34" dur="500" fill="hold"/>
                                        <p:tgtEl>
                                          <p:spTgt spid="45"/>
                                        </p:tgtEl>
                                        <p:attrNameLst>
                                          <p:attrName>ppt_h</p:attrName>
                                        </p:attrNameLst>
                                      </p:cBhvr>
                                      <p:tavLst>
                                        <p:tav tm="0">
                                          <p:val>
                                            <p:fltVal val="0"/>
                                          </p:val>
                                        </p:tav>
                                        <p:tav tm="100000">
                                          <p:val>
                                            <p:strVal val="#ppt_h"/>
                                          </p:val>
                                        </p:tav>
                                      </p:tavLst>
                                    </p:anim>
                                    <p:animEffect transition="in" filter="fade">
                                      <p:cBhvr>
                                        <p:cTn id="35" dur="500"/>
                                        <p:tgtEl>
                                          <p:spTgt spid="4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fltVal val="0"/>
                                          </p:val>
                                        </p:tav>
                                        <p:tav tm="100000">
                                          <p:val>
                                            <p:strVal val="#ppt_h"/>
                                          </p:val>
                                        </p:tav>
                                      </p:tavLst>
                                    </p:anim>
                                    <p:animEffect transition="in" filter="fade">
                                      <p:cBhvr>
                                        <p:cTn id="40" dur="500"/>
                                        <p:tgtEl>
                                          <p:spTgt spid="4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ppt_w</p:attrName>
                                        </p:attrNameLst>
                                      </p:cBhvr>
                                      <p:tavLst>
                                        <p:tav tm="0">
                                          <p:val>
                                            <p:fltVal val="0"/>
                                          </p:val>
                                        </p:tav>
                                        <p:tav tm="100000">
                                          <p:val>
                                            <p:strVal val="#ppt_w"/>
                                          </p:val>
                                        </p:tav>
                                      </p:tavLst>
                                    </p:anim>
                                    <p:anim calcmode="lin" valueType="num">
                                      <p:cBhvr>
                                        <p:cTn id="44" dur="500" fill="hold"/>
                                        <p:tgtEl>
                                          <p:spTgt spid="47"/>
                                        </p:tgtEl>
                                        <p:attrNameLst>
                                          <p:attrName>ppt_h</p:attrName>
                                        </p:attrNameLst>
                                      </p:cBhvr>
                                      <p:tavLst>
                                        <p:tav tm="0">
                                          <p:val>
                                            <p:fltVal val="0"/>
                                          </p:val>
                                        </p:tav>
                                        <p:tav tm="100000">
                                          <p:val>
                                            <p:strVal val="#ppt_h"/>
                                          </p:val>
                                        </p:tav>
                                      </p:tavLst>
                                    </p:anim>
                                    <p:animEffect transition="in" filter="fade">
                                      <p:cBhvr>
                                        <p:cTn id="45" dur="500"/>
                                        <p:tgtEl>
                                          <p:spTgt spid="47"/>
                                        </p:tgtEl>
                                      </p:cBhvr>
                                    </p:animEffect>
                                  </p:childTnLst>
                                </p:cTn>
                              </p:par>
                            </p:childTnLst>
                          </p:cTn>
                        </p:par>
                        <p:par>
                          <p:cTn id="46" fill="hold">
                            <p:stCondLst>
                              <p:cond delay="1500"/>
                            </p:stCondLst>
                            <p:childTnLst>
                              <p:par>
                                <p:cTn id="47" presetID="21" presetClass="entr" presetSubtype="1"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heel(1)">
                                      <p:cBhvr>
                                        <p:cTn id="49" dur="500"/>
                                        <p:tgtEl>
                                          <p:spTgt spid="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par>
                                <p:cTn id="53" presetID="21" presetClass="entr" presetSubtype="1"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heel(1)">
                                      <p:cBhvr>
                                        <p:cTn id="55" dur="500"/>
                                        <p:tgtEl>
                                          <p:spTgt spid="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500"/>
                                        <p:tgtEl>
                                          <p:spTgt spid="39"/>
                                        </p:tgtEl>
                                      </p:cBhvr>
                                    </p:animEffect>
                                  </p:childTnLst>
                                </p:cTn>
                              </p:par>
                              <p:par>
                                <p:cTn id="59" presetID="21" presetClass="entr" presetSubtype="1"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heel(1)">
                                      <p:cBhvr>
                                        <p:cTn id="61" dur="500"/>
                                        <p:tgtEl>
                                          <p:spTgt spid="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6" grpId="0"/>
      <p:bldP spid="39" grpId="0"/>
      <p:bldP spid="40" grpId="0"/>
      <p:bldP spid="42" grpId="0" animBg="1"/>
      <p:bldP spid="37" grpId="0" animBg="1"/>
      <p:bldP spid="38" grpId="0" animBg="1"/>
      <p:bldP spid="43" grpId="0" animBg="1"/>
      <p:bldP spid="44" grpId="0" animBg="1"/>
      <p:bldP spid="45" grpId="0"/>
      <p:bldP spid="47" grpId="0"/>
      <p:bldP spid="41"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442913" y="428624"/>
            <a:ext cx="11280774" cy="5962652"/>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sp>
        <p:nvSpPr>
          <p:cNvPr id="13" name="矩形 12"/>
          <p:cNvSpPr/>
          <p:nvPr/>
        </p:nvSpPr>
        <p:spPr>
          <a:xfrm>
            <a:off x="8075117" y="2016481"/>
            <a:ext cx="2796446" cy="2325248"/>
          </a:xfrm>
          <a:prstGeom prst="rect">
            <a:avLst/>
          </a:prstGeom>
          <a:solidFill>
            <a:srgbClr val="F7443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pic>
        <p:nvPicPr>
          <p:cNvPr id="14" name="图片 13"/>
          <p:cNvPicPr>
            <a:picLocks noChangeAspect="1"/>
          </p:cNvPicPr>
          <p:nvPr/>
        </p:nvPicPr>
        <p:blipFill>
          <a:blip r:embed="rId4" cstate="print"/>
          <a:stretch>
            <a:fillRect/>
          </a:stretch>
        </p:blipFill>
        <p:spPr>
          <a:xfrm>
            <a:off x="8161361" y="2089472"/>
            <a:ext cx="2628046" cy="2148840"/>
          </a:xfrm>
          <a:custGeom>
            <a:avLst/>
            <a:gdLst>
              <a:gd name="connsiteX0" fmla="*/ 0 w 2674468"/>
              <a:gd name="connsiteY0" fmla="*/ 0 h 2223136"/>
              <a:gd name="connsiteX1" fmla="*/ 2674468 w 2674468"/>
              <a:gd name="connsiteY1" fmla="*/ 0 h 2223136"/>
              <a:gd name="connsiteX2" fmla="*/ 2674468 w 2674468"/>
              <a:gd name="connsiteY2" fmla="*/ 2223136 h 2223136"/>
              <a:gd name="connsiteX3" fmla="*/ 0 w 2674468"/>
              <a:gd name="connsiteY3" fmla="*/ 2223136 h 2223136"/>
            </a:gdLst>
            <a:ahLst/>
            <a:cxnLst>
              <a:cxn ang="0">
                <a:pos x="connsiteX0" y="connsiteY0"/>
              </a:cxn>
              <a:cxn ang="0">
                <a:pos x="connsiteX1" y="connsiteY1"/>
              </a:cxn>
              <a:cxn ang="0">
                <a:pos x="connsiteX2" y="connsiteY2"/>
              </a:cxn>
              <a:cxn ang="0">
                <a:pos x="connsiteX3" y="connsiteY3"/>
              </a:cxn>
            </a:cxnLst>
            <a:rect l="l" t="t" r="r" b="b"/>
            <a:pathLst>
              <a:path w="2674468" h="2223136">
                <a:moveTo>
                  <a:pt x="0" y="0"/>
                </a:moveTo>
                <a:lnTo>
                  <a:pt x="2674468" y="0"/>
                </a:lnTo>
                <a:lnTo>
                  <a:pt x="2674468" y="2223136"/>
                </a:lnTo>
                <a:lnTo>
                  <a:pt x="0" y="2223136"/>
                </a:lnTo>
                <a:close/>
              </a:path>
            </a:pathLst>
          </a:custGeom>
        </p:spPr>
      </p:pic>
      <p:sp>
        <p:nvSpPr>
          <p:cNvPr id="15" name="矩形 14"/>
          <p:cNvSpPr/>
          <p:nvPr/>
        </p:nvSpPr>
        <p:spPr>
          <a:xfrm>
            <a:off x="4724625" y="2016481"/>
            <a:ext cx="2796446" cy="2325248"/>
          </a:xfrm>
          <a:prstGeom prst="rect">
            <a:avLst/>
          </a:prstGeom>
          <a:solidFill>
            <a:srgbClr val="F7443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pic>
        <p:nvPicPr>
          <p:cNvPr id="19" name="图片 18"/>
          <p:cNvPicPr>
            <a:picLocks noChangeAspect="1"/>
          </p:cNvPicPr>
          <p:nvPr/>
        </p:nvPicPr>
        <p:blipFill>
          <a:blip r:embed="rId5" cstate="print"/>
          <a:stretch>
            <a:fillRect/>
          </a:stretch>
        </p:blipFill>
        <p:spPr>
          <a:xfrm>
            <a:off x="4804012" y="2115404"/>
            <a:ext cx="2640842" cy="2133372"/>
          </a:xfrm>
          <a:custGeom>
            <a:avLst/>
            <a:gdLst>
              <a:gd name="connsiteX0" fmla="*/ 0 w 2674468"/>
              <a:gd name="connsiteY0" fmla="*/ 0 h 2223136"/>
              <a:gd name="connsiteX1" fmla="*/ 2674468 w 2674468"/>
              <a:gd name="connsiteY1" fmla="*/ 0 h 2223136"/>
              <a:gd name="connsiteX2" fmla="*/ 2674468 w 2674468"/>
              <a:gd name="connsiteY2" fmla="*/ 2223136 h 2223136"/>
              <a:gd name="connsiteX3" fmla="*/ 0 w 2674468"/>
              <a:gd name="connsiteY3" fmla="*/ 2223136 h 2223136"/>
            </a:gdLst>
            <a:ahLst/>
            <a:cxnLst>
              <a:cxn ang="0">
                <a:pos x="connsiteX0" y="connsiteY0"/>
              </a:cxn>
              <a:cxn ang="0">
                <a:pos x="connsiteX1" y="connsiteY1"/>
              </a:cxn>
              <a:cxn ang="0">
                <a:pos x="connsiteX2" y="connsiteY2"/>
              </a:cxn>
              <a:cxn ang="0">
                <a:pos x="connsiteX3" y="connsiteY3"/>
              </a:cxn>
            </a:cxnLst>
            <a:rect l="l" t="t" r="r" b="b"/>
            <a:pathLst>
              <a:path w="2674468" h="2223136">
                <a:moveTo>
                  <a:pt x="0" y="0"/>
                </a:moveTo>
                <a:lnTo>
                  <a:pt x="2674468" y="0"/>
                </a:lnTo>
                <a:lnTo>
                  <a:pt x="2674468" y="2223136"/>
                </a:lnTo>
                <a:lnTo>
                  <a:pt x="0" y="2223136"/>
                </a:lnTo>
                <a:close/>
              </a:path>
            </a:pathLst>
          </a:custGeom>
        </p:spPr>
      </p:pic>
      <p:sp>
        <p:nvSpPr>
          <p:cNvPr id="20" name="矩形 19"/>
          <p:cNvSpPr/>
          <p:nvPr/>
        </p:nvSpPr>
        <p:spPr>
          <a:xfrm>
            <a:off x="1381313" y="2016481"/>
            <a:ext cx="2796446" cy="2325248"/>
          </a:xfrm>
          <a:prstGeom prst="rect">
            <a:avLst/>
          </a:prstGeom>
          <a:solidFill>
            <a:srgbClr val="F7443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sp>
        <p:nvSpPr>
          <p:cNvPr id="21" name="文本框 20"/>
          <p:cNvSpPr txBox="1"/>
          <p:nvPr/>
        </p:nvSpPr>
        <p:spPr>
          <a:xfrm>
            <a:off x="1440044" y="4536888"/>
            <a:ext cx="2662552" cy="677080"/>
          </a:xfrm>
          <a:prstGeom prst="rect">
            <a:avLst/>
          </a:prstGeom>
          <a:noFill/>
        </p:spPr>
        <p:txBody>
          <a:bodyPr wrap="square" lIns="91412" tIns="45706" rIns="91412" bIns="45706" rtlCol="0">
            <a:spAutoFit/>
          </a:bodyPr>
          <a:lstStyle/>
          <a:p>
            <a:pPr algn="ctr"/>
            <a:r>
              <a:rPr lang="en-US" altLang="zh-CN" b="1" dirty="0" err="1" smtClean="0">
                <a:latin typeface="微软雅黑" panose="020B0503020204020204" pitchFamily="34" charset="-122"/>
                <a:ea typeface="微软雅黑" panose="020B0503020204020204" pitchFamily="34" charset="-122"/>
              </a:rPr>
              <a:t>Objek</a:t>
            </a:r>
            <a:r>
              <a:rPr lang="en-US" altLang="zh-CN" b="1" dirty="0" smtClean="0">
                <a:latin typeface="微软雅黑" panose="020B0503020204020204" pitchFamily="34" charset="-122"/>
                <a:ea typeface="微软雅黑" panose="020B0503020204020204" pitchFamily="34" charset="-122"/>
              </a:rPr>
              <a:t> </a:t>
            </a:r>
            <a:r>
              <a:rPr lang="en-US" altLang="zh-CN" b="1" dirty="0" err="1" smtClean="0">
                <a:latin typeface="微软雅黑" panose="020B0503020204020204" pitchFamily="34" charset="-122"/>
                <a:ea typeface="微软雅黑" panose="020B0503020204020204" pitchFamily="34" charset="-122"/>
              </a:rPr>
              <a:t>penelitian</a:t>
            </a:r>
            <a:r>
              <a:rPr lang="en-US" altLang="zh-CN" b="1" dirty="0" smtClean="0">
                <a:latin typeface="微软雅黑" panose="020B0503020204020204" pitchFamily="34" charset="-122"/>
                <a:ea typeface="微软雅黑" panose="020B0503020204020204" pitchFamily="34" charset="-122"/>
              </a:rPr>
              <a:t> </a:t>
            </a:r>
            <a:r>
              <a:rPr lang="en-US" altLang="zh-CN" b="1" dirty="0" err="1" smtClean="0">
                <a:latin typeface="微软雅黑" panose="020B0503020204020204" pitchFamily="34" charset="-122"/>
                <a:ea typeface="微软雅黑" panose="020B0503020204020204" pitchFamily="34" charset="-122"/>
              </a:rPr>
              <a:t>hanya</a:t>
            </a:r>
            <a:r>
              <a:rPr lang="en-US" altLang="zh-CN" b="1" dirty="0" smtClean="0">
                <a:latin typeface="微软雅黑" panose="020B0503020204020204" pitchFamily="34" charset="-122"/>
                <a:ea typeface="微软雅黑" panose="020B0503020204020204" pitchFamily="34" charset="-122"/>
              </a:rPr>
              <a:t> </a:t>
            </a:r>
            <a:r>
              <a:rPr lang="en-US" altLang="zh-CN" b="1" dirty="0" err="1" smtClean="0">
                <a:latin typeface="微软雅黑" panose="020B0503020204020204" pitchFamily="34" charset="-122"/>
                <a:ea typeface="微软雅黑" panose="020B0503020204020204" pitchFamily="34" charset="-122"/>
              </a:rPr>
              <a:t>berupa</a:t>
            </a:r>
            <a:r>
              <a:rPr lang="en-US" altLang="zh-CN" b="1" dirty="0" smtClean="0">
                <a:latin typeface="微软雅黑" panose="020B0503020204020204" pitchFamily="34" charset="-122"/>
                <a:ea typeface="微软雅黑" panose="020B0503020204020204" pitchFamily="34" charset="-122"/>
              </a:rPr>
              <a:t> </a:t>
            </a:r>
            <a:r>
              <a:rPr lang="en-US" altLang="zh-CN" sz="2000" b="1" dirty="0" err="1" smtClean="0">
                <a:solidFill>
                  <a:srgbClr val="F7443D"/>
                </a:solidFill>
                <a:latin typeface="微软雅黑" panose="020B0503020204020204" pitchFamily="34" charset="-122"/>
                <a:ea typeface="微软雅黑" panose="020B0503020204020204" pitchFamily="34" charset="-122"/>
              </a:rPr>
              <a:t>mobil</a:t>
            </a:r>
            <a:endParaRPr lang="zh-CN" altLang="en-US" sz="2000" b="1" dirty="0">
              <a:solidFill>
                <a:srgbClr val="F7443D"/>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6" cstate="print"/>
          <a:stretch>
            <a:fillRect/>
          </a:stretch>
        </p:blipFill>
        <p:spPr>
          <a:xfrm>
            <a:off x="1460310" y="2096296"/>
            <a:ext cx="2634018" cy="2168629"/>
          </a:xfrm>
          <a:custGeom>
            <a:avLst/>
            <a:gdLst>
              <a:gd name="connsiteX0" fmla="*/ 0 w 3065462"/>
              <a:gd name="connsiteY0" fmla="*/ 0 h 2548148"/>
              <a:gd name="connsiteX1" fmla="*/ 3065462 w 3065462"/>
              <a:gd name="connsiteY1" fmla="*/ 0 h 2548148"/>
              <a:gd name="connsiteX2" fmla="*/ 3065462 w 3065462"/>
              <a:gd name="connsiteY2" fmla="*/ 2548148 h 2548148"/>
              <a:gd name="connsiteX3" fmla="*/ 0 w 3065462"/>
              <a:gd name="connsiteY3" fmla="*/ 2548148 h 2548148"/>
            </a:gdLst>
            <a:ahLst/>
            <a:cxnLst>
              <a:cxn ang="0">
                <a:pos x="connsiteX0" y="connsiteY0"/>
              </a:cxn>
              <a:cxn ang="0">
                <a:pos x="connsiteX1" y="connsiteY1"/>
              </a:cxn>
              <a:cxn ang="0">
                <a:pos x="connsiteX2" y="connsiteY2"/>
              </a:cxn>
              <a:cxn ang="0">
                <a:pos x="connsiteX3" y="connsiteY3"/>
              </a:cxn>
            </a:cxnLst>
            <a:rect l="l" t="t" r="r" b="b"/>
            <a:pathLst>
              <a:path w="3065462" h="2548148">
                <a:moveTo>
                  <a:pt x="0" y="0"/>
                </a:moveTo>
                <a:lnTo>
                  <a:pt x="3065462" y="0"/>
                </a:lnTo>
                <a:lnTo>
                  <a:pt x="3065462" y="2548148"/>
                </a:lnTo>
                <a:lnTo>
                  <a:pt x="0" y="2548148"/>
                </a:lnTo>
                <a:close/>
              </a:path>
            </a:pathLst>
          </a:custGeom>
        </p:spPr>
      </p:pic>
      <p:sp>
        <p:nvSpPr>
          <p:cNvPr id="23" name="五边形 22"/>
          <p:cNvSpPr/>
          <p:nvPr/>
        </p:nvSpPr>
        <p:spPr>
          <a:xfrm>
            <a:off x="1381312" y="3665077"/>
            <a:ext cx="2036128" cy="409170"/>
          </a:xfrm>
          <a:prstGeom prst="homePlate">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sp>
        <p:nvSpPr>
          <p:cNvPr id="24" name="文本框 23"/>
          <p:cNvSpPr txBox="1"/>
          <p:nvPr/>
        </p:nvSpPr>
        <p:spPr>
          <a:xfrm>
            <a:off x="1509199" y="3715247"/>
            <a:ext cx="1590129" cy="338398"/>
          </a:xfrm>
          <a:prstGeom prst="rect">
            <a:avLst/>
          </a:prstGeom>
          <a:noFill/>
        </p:spPr>
        <p:txBody>
          <a:bodyPr wrap="square" lIns="91412" tIns="45706" rIns="91412" bIns="45706" rtlCol="0">
            <a:spAutoFit/>
          </a:bodyPr>
          <a:lstStyle/>
          <a:p>
            <a:r>
              <a:rPr lang="en-US" altLang="zh-CN" sz="1599" b="1" dirty="0" smtClean="0">
                <a:solidFill>
                  <a:schemeClr val="bg1"/>
                </a:solidFill>
                <a:latin typeface="微软雅黑" panose="020B0503020204020204" pitchFamily="34" charset="-122"/>
                <a:ea typeface="微软雅黑" panose="020B0503020204020204" pitchFamily="34" charset="-122"/>
              </a:rPr>
              <a:t>MOBIL</a:t>
            </a:r>
            <a:endParaRPr lang="zh-CN" altLang="en-US" sz="1599" b="1"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595817" y="4536888"/>
            <a:ext cx="2993703" cy="1374707"/>
          </a:xfrm>
          <a:prstGeom prst="rect">
            <a:avLst/>
          </a:prstGeom>
          <a:noFill/>
        </p:spPr>
        <p:txBody>
          <a:bodyPr wrap="square" lIns="91412" tIns="45706" rIns="91412" bIns="45706" rtlCol="0">
            <a:spAutoFit/>
          </a:bodyPr>
          <a:lstStyle>
            <a:defPPr>
              <a:defRPr lang="zh-CN"/>
            </a:defPPr>
            <a:lvl1pPr>
              <a:lnSpc>
                <a:spcPts val="2000"/>
              </a:lnSpc>
              <a:defRPr sz="1200"/>
            </a:lvl1pPr>
          </a:lstStyle>
          <a:p>
            <a:pPr algn="ctr"/>
            <a:r>
              <a:rPr lang="en-US" altLang="zh-CN" sz="1800" b="1" dirty="0" smtClean="0">
                <a:latin typeface="微软雅黑" panose="020B0503020204020204" pitchFamily="34" charset="-122"/>
                <a:ea typeface="微软雅黑" panose="020B0503020204020204" pitchFamily="34" charset="-122"/>
              </a:rPr>
              <a:t>Plat </a:t>
            </a:r>
            <a:r>
              <a:rPr lang="en-US" altLang="zh-CN" sz="1800" b="1" dirty="0" err="1" smtClean="0">
                <a:latin typeface="微软雅黑" panose="020B0503020204020204" pitchFamily="34" charset="-122"/>
                <a:ea typeface="微软雅黑" panose="020B0503020204020204" pitchFamily="34" charset="-122"/>
              </a:rPr>
              <a:t>mobil</a:t>
            </a:r>
            <a:r>
              <a:rPr lang="en-US" altLang="zh-CN" sz="1800" b="1" dirty="0" smtClean="0">
                <a:latin typeface="微软雅黑" panose="020B0503020204020204" pitchFamily="34" charset="-122"/>
                <a:ea typeface="微软雅黑" panose="020B0503020204020204" pitchFamily="34" charset="-122"/>
              </a:rPr>
              <a:t> yang </a:t>
            </a:r>
            <a:r>
              <a:rPr lang="en-US" altLang="zh-CN" sz="1800" b="1" dirty="0" err="1" smtClean="0">
                <a:latin typeface="微软雅黑" panose="020B0503020204020204" pitchFamily="34" charset="-122"/>
                <a:ea typeface="微软雅黑" panose="020B0503020204020204" pitchFamily="34" charset="-122"/>
              </a:rPr>
              <a:t>dideteksi</a:t>
            </a:r>
            <a:r>
              <a:rPr lang="en-US" altLang="zh-CN" sz="1800" b="1" dirty="0" smtClean="0">
                <a:latin typeface="微软雅黑" panose="020B0503020204020204" pitchFamily="34" charset="-122"/>
                <a:ea typeface="微软雅黑" panose="020B0503020204020204" pitchFamily="34" charset="-122"/>
              </a:rPr>
              <a:t> </a:t>
            </a:r>
            <a:r>
              <a:rPr lang="en-US" altLang="zh-CN" sz="1800" b="1" dirty="0" err="1" smtClean="0">
                <a:latin typeface="微软雅黑" panose="020B0503020204020204" pitchFamily="34" charset="-122"/>
                <a:ea typeface="微软雅黑" panose="020B0503020204020204" pitchFamily="34" charset="-122"/>
              </a:rPr>
              <a:t>hanya</a:t>
            </a:r>
            <a:r>
              <a:rPr lang="en-US" altLang="zh-CN" sz="1800" b="1" dirty="0" smtClean="0">
                <a:latin typeface="微软雅黑" panose="020B0503020204020204" pitchFamily="34" charset="-122"/>
                <a:ea typeface="微软雅黑" panose="020B0503020204020204" pitchFamily="34" charset="-122"/>
              </a:rPr>
              <a:t> </a:t>
            </a:r>
            <a:r>
              <a:rPr lang="en-US" altLang="zh-CN" sz="2000" b="1" dirty="0" smtClean="0">
                <a:solidFill>
                  <a:srgbClr val="F7443D"/>
                </a:solidFill>
                <a:latin typeface="微软雅黑" panose="020B0503020204020204" pitchFamily="34" charset="-122"/>
                <a:ea typeface="微软雅黑" panose="020B0503020204020204" pitchFamily="34" charset="-122"/>
              </a:rPr>
              <a:t>plat </a:t>
            </a:r>
            <a:r>
              <a:rPr lang="en-US" altLang="zh-CN" sz="2000" b="1" dirty="0" err="1" smtClean="0">
                <a:solidFill>
                  <a:srgbClr val="F7443D"/>
                </a:solidFill>
                <a:latin typeface="微软雅黑" panose="020B0503020204020204" pitchFamily="34" charset="-122"/>
                <a:ea typeface="微软雅黑" panose="020B0503020204020204" pitchFamily="34" charset="-122"/>
              </a:rPr>
              <a:t>mobil</a:t>
            </a:r>
            <a:r>
              <a:rPr lang="en-US" altLang="zh-CN" sz="2000" b="1" dirty="0" smtClean="0">
                <a:solidFill>
                  <a:srgbClr val="F7443D"/>
                </a:solidFill>
                <a:latin typeface="微软雅黑" panose="020B0503020204020204" pitchFamily="34" charset="-122"/>
                <a:ea typeface="微软雅黑" panose="020B0503020204020204" pitchFamily="34" charset="-122"/>
              </a:rPr>
              <a:t> </a:t>
            </a:r>
            <a:r>
              <a:rPr lang="en-US" altLang="zh-CN" sz="2000" b="1" dirty="0" err="1" smtClean="0">
                <a:solidFill>
                  <a:srgbClr val="F7443D"/>
                </a:solidFill>
                <a:latin typeface="微软雅黑" panose="020B0503020204020204" pitchFamily="34" charset="-122"/>
                <a:ea typeface="微软雅黑" panose="020B0503020204020204" pitchFamily="34" charset="-122"/>
              </a:rPr>
              <a:t>berwarna</a:t>
            </a:r>
            <a:r>
              <a:rPr lang="en-US" altLang="zh-CN" sz="2000" b="1" dirty="0" smtClean="0">
                <a:solidFill>
                  <a:srgbClr val="F7443D"/>
                </a:solidFill>
                <a:latin typeface="微软雅黑" panose="020B0503020204020204" pitchFamily="34" charset="-122"/>
                <a:ea typeface="微软雅黑" panose="020B0503020204020204" pitchFamily="34" charset="-122"/>
              </a:rPr>
              <a:t> </a:t>
            </a:r>
            <a:r>
              <a:rPr lang="en-US" altLang="zh-CN" sz="2000" b="1" dirty="0" err="1" smtClean="0">
                <a:solidFill>
                  <a:srgbClr val="F7443D"/>
                </a:solidFill>
                <a:latin typeface="微软雅黑" panose="020B0503020204020204" pitchFamily="34" charset="-122"/>
                <a:ea typeface="微软雅黑" panose="020B0503020204020204" pitchFamily="34" charset="-122"/>
              </a:rPr>
              <a:t>hitam</a:t>
            </a:r>
            <a:endParaRPr lang="zh-CN" altLang="en-US" sz="1800" b="1" dirty="0" smtClean="0">
              <a:solidFill>
                <a:srgbClr val="F7443D"/>
              </a:solidFill>
              <a:latin typeface="微软雅黑" panose="020B0503020204020204" pitchFamily="34" charset="-122"/>
              <a:ea typeface="微软雅黑" panose="020B0503020204020204" pitchFamily="34" charset="-122"/>
            </a:endParaRPr>
          </a:p>
          <a:p>
            <a:pPr algn="ctr"/>
            <a:endParaRPr lang="zh-CN" altLang="en-US" dirty="0">
              <a:latin typeface="Microsoft YaHei UI" panose="020B0503020204020204" pitchFamily="34" charset="-122"/>
              <a:ea typeface="Microsoft YaHei UI" panose="020B0503020204020204" pitchFamily="34" charset="-122"/>
            </a:endParaRPr>
          </a:p>
        </p:txBody>
      </p:sp>
      <p:sp>
        <p:nvSpPr>
          <p:cNvPr id="26" name="五边形 25"/>
          <p:cNvSpPr/>
          <p:nvPr/>
        </p:nvSpPr>
        <p:spPr>
          <a:xfrm>
            <a:off x="4724622" y="3665077"/>
            <a:ext cx="2036128" cy="409170"/>
          </a:xfrm>
          <a:prstGeom prst="homePlate">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sp>
        <p:nvSpPr>
          <p:cNvPr id="27" name="文本框 26"/>
          <p:cNvSpPr txBox="1"/>
          <p:nvPr/>
        </p:nvSpPr>
        <p:spPr>
          <a:xfrm>
            <a:off x="4852510" y="3715247"/>
            <a:ext cx="1590129" cy="338398"/>
          </a:xfrm>
          <a:prstGeom prst="rect">
            <a:avLst/>
          </a:prstGeom>
          <a:noFill/>
        </p:spPr>
        <p:txBody>
          <a:bodyPr wrap="square" lIns="91412" tIns="45706" rIns="91412" bIns="45706" rtlCol="0">
            <a:spAutoFit/>
          </a:bodyPr>
          <a:lstStyle/>
          <a:p>
            <a:r>
              <a:rPr lang="en-US" altLang="zh-CN" sz="1599" b="1" dirty="0" smtClean="0">
                <a:solidFill>
                  <a:schemeClr val="bg1"/>
                </a:solidFill>
                <a:latin typeface="微软雅黑" panose="020B0503020204020204" pitchFamily="34" charset="-122"/>
                <a:ea typeface="微软雅黑" panose="020B0503020204020204" pitchFamily="34" charset="-122"/>
              </a:rPr>
              <a:t>PLAT HITAM</a:t>
            </a:r>
            <a:endParaRPr lang="zh-CN" altLang="en-US" sz="1599" b="1"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002379" y="4536888"/>
            <a:ext cx="2924701" cy="1532699"/>
          </a:xfrm>
          <a:prstGeom prst="rect">
            <a:avLst/>
          </a:prstGeom>
          <a:noFill/>
        </p:spPr>
        <p:txBody>
          <a:bodyPr wrap="square" lIns="91412" tIns="45706" rIns="91412" bIns="45706" rtlCol="0">
            <a:spAutoFit/>
          </a:bodyPr>
          <a:lstStyle/>
          <a:p>
            <a:pPr algn="ctr"/>
            <a:r>
              <a:rPr lang="en-US" altLang="zh-CN" b="1" dirty="0" err="1" smtClean="0">
                <a:latin typeface="微软雅黑" panose="020B0503020204020204" pitchFamily="34" charset="-122"/>
                <a:ea typeface="微软雅黑" panose="020B0503020204020204" pitchFamily="34" charset="-122"/>
              </a:rPr>
              <a:t>Pengambilan</a:t>
            </a:r>
            <a:r>
              <a:rPr lang="en-US" altLang="zh-CN" b="1" dirty="0" smtClean="0">
                <a:latin typeface="微软雅黑" panose="020B0503020204020204" pitchFamily="34" charset="-122"/>
                <a:ea typeface="微软雅黑" panose="020B0503020204020204" pitchFamily="34" charset="-122"/>
              </a:rPr>
              <a:t> data </a:t>
            </a:r>
            <a:r>
              <a:rPr lang="en-US" altLang="zh-CN" b="1" dirty="0" err="1" smtClean="0">
                <a:latin typeface="微软雅黑" panose="020B0503020204020204" pitchFamily="34" charset="-122"/>
                <a:ea typeface="微软雅黑" panose="020B0503020204020204" pitchFamily="34" charset="-122"/>
              </a:rPr>
              <a:t>dilakukan</a:t>
            </a:r>
            <a:r>
              <a:rPr lang="en-US" altLang="zh-CN" b="1" dirty="0" smtClean="0">
                <a:latin typeface="微软雅黑" panose="020B0503020204020204" pitchFamily="34" charset="-122"/>
                <a:ea typeface="微软雅黑" panose="020B0503020204020204" pitchFamily="34" charset="-122"/>
              </a:rPr>
              <a:t> </a:t>
            </a:r>
            <a:r>
              <a:rPr lang="en-US" altLang="zh-CN" sz="2000" b="1" dirty="0" err="1" smtClean="0">
                <a:solidFill>
                  <a:srgbClr val="F7443D"/>
                </a:solidFill>
                <a:latin typeface="微软雅黑" panose="020B0503020204020204" pitchFamily="34" charset="-122"/>
                <a:ea typeface="微软雅黑" panose="020B0503020204020204" pitchFamily="34" charset="-122"/>
              </a:rPr>
              <a:t>dalam</a:t>
            </a:r>
            <a:r>
              <a:rPr lang="en-US" altLang="zh-CN" sz="2000" b="1" dirty="0" smtClean="0">
                <a:solidFill>
                  <a:srgbClr val="F7443D"/>
                </a:solidFill>
                <a:latin typeface="微软雅黑" panose="020B0503020204020204" pitchFamily="34" charset="-122"/>
                <a:ea typeface="微软雅黑" panose="020B0503020204020204" pitchFamily="34" charset="-122"/>
              </a:rPr>
              <a:t> </a:t>
            </a:r>
            <a:r>
              <a:rPr lang="en-US" altLang="zh-CN" sz="2000" b="1" dirty="0" err="1" smtClean="0">
                <a:solidFill>
                  <a:srgbClr val="F7443D"/>
                </a:solidFill>
                <a:latin typeface="微软雅黑" panose="020B0503020204020204" pitchFamily="34" charset="-122"/>
                <a:ea typeface="微软雅黑" panose="020B0503020204020204" pitchFamily="34" charset="-122"/>
              </a:rPr>
              <a:t>skala</a:t>
            </a:r>
            <a:r>
              <a:rPr lang="en-US" altLang="zh-CN" sz="2000" b="1" dirty="0" smtClean="0">
                <a:solidFill>
                  <a:srgbClr val="F7443D"/>
                </a:solidFill>
                <a:latin typeface="微软雅黑" panose="020B0503020204020204" pitchFamily="34" charset="-122"/>
                <a:ea typeface="微软雅黑" panose="020B0503020204020204" pitchFamily="34" charset="-122"/>
              </a:rPr>
              <a:t> </a:t>
            </a:r>
            <a:r>
              <a:rPr lang="en-US" altLang="zh-CN" sz="2000" b="1" dirty="0" err="1" smtClean="0">
                <a:solidFill>
                  <a:srgbClr val="F7443D"/>
                </a:solidFill>
                <a:latin typeface="微软雅黑" panose="020B0503020204020204" pitchFamily="34" charset="-122"/>
                <a:ea typeface="微软雅黑" panose="020B0503020204020204" pitchFamily="34" charset="-122"/>
              </a:rPr>
              <a:t>kampus</a:t>
            </a:r>
            <a:r>
              <a:rPr lang="en-US" altLang="zh-CN" sz="2000" b="1" dirty="0" smtClean="0">
                <a:solidFill>
                  <a:srgbClr val="F7443D"/>
                </a:solidFill>
                <a:latin typeface="微软雅黑" panose="020B0503020204020204" pitchFamily="34" charset="-122"/>
                <a:ea typeface="微软雅黑" panose="020B0503020204020204" pitchFamily="34" charset="-122"/>
              </a:rPr>
              <a:t> </a:t>
            </a:r>
            <a:r>
              <a:rPr lang="en-US" altLang="zh-CN" sz="2000" b="1" dirty="0" err="1" smtClean="0">
                <a:solidFill>
                  <a:srgbClr val="F7443D"/>
                </a:solidFill>
                <a:latin typeface="微软雅黑" panose="020B0503020204020204" pitchFamily="34" charset="-122"/>
                <a:ea typeface="微软雅黑" panose="020B0503020204020204" pitchFamily="34" charset="-122"/>
              </a:rPr>
              <a:t>Fakultas</a:t>
            </a:r>
            <a:r>
              <a:rPr lang="en-US" altLang="zh-CN" sz="2000" b="1" dirty="0" smtClean="0">
                <a:solidFill>
                  <a:srgbClr val="F7443D"/>
                </a:solidFill>
                <a:latin typeface="微软雅黑" panose="020B0503020204020204" pitchFamily="34" charset="-122"/>
                <a:ea typeface="微软雅黑" panose="020B0503020204020204" pitchFamily="34" charset="-122"/>
              </a:rPr>
              <a:t> </a:t>
            </a:r>
            <a:r>
              <a:rPr lang="en-US" altLang="zh-CN" sz="2000" b="1" dirty="0" err="1" smtClean="0">
                <a:solidFill>
                  <a:srgbClr val="F7443D"/>
                </a:solidFill>
                <a:latin typeface="微软雅黑" panose="020B0503020204020204" pitchFamily="34" charset="-122"/>
                <a:ea typeface="微软雅黑" panose="020B0503020204020204" pitchFamily="34" charset="-122"/>
              </a:rPr>
              <a:t>Teknik</a:t>
            </a:r>
            <a:r>
              <a:rPr lang="en-US" altLang="zh-CN" sz="2000" b="1" dirty="0" smtClean="0">
                <a:solidFill>
                  <a:srgbClr val="F7443D"/>
                </a:solidFill>
                <a:latin typeface="微软雅黑" panose="020B0503020204020204" pitchFamily="34" charset="-122"/>
                <a:ea typeface="微软雅黑" panose="020B0503020204020204" pitchFamily="34" charset="-122"/>
              </a:rPr>
              <a:t> </a:t>
            </a:r>
            <a:r>
              <a:rPr lang="en-US" altLang="zh-CN" sz="2000" b="1" dirty="0" err="1" smtClean="0">
                <a:solidFill>
                  <a:srgbClr val="F7443D"/>
                </a:solidFill>
                <a:latin typeface="微软雅黑" panose="020B0503020204020204" pitchFamily="34" charset="-122"/>
                <a:ea typeface="微软雅黑" panose="020B0503020204020204" pitchFamily="34" charset="-122"/>
              </a:rPr>
              <a:t>Unhas</a:t>
            </a:r>
            <a:endParaRPr lang="zh-CN" altLang="en-US" b="1" dirty="0" smtClean="0">
              <a:solidFill>
                <a:srgbClr val="F7443D"/>
              </a:solidFill>
              <a:latin typeface="微软雅黑" panose="020B0503020204020204" pitchFamily="34" charset="-122"/>
              <a:ea typeface="微软雅黑" panose="020B0503020204020204" pitchFamily="34" charset="-122"/>
            </a:endParaRPr>
          </a:p>
          <a:p>
            <a:pPr algn="ctr">
              <a:lnSpc>
                <a:spcPct val="130000"/>
              </a:lnSpc>
            </a:pP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9" name="五边形 28"/>
          <p:cNvSpPr/>
          <p:nvPr/>
        </p:nvSpPr>
        <p:spPr>
          <a:xfrm>
            <a:off x="8075114" y="3665077"/>
            <a:ext cx="2215297" cy="409170"/>
          </a:xfrm>
          <a:prstGeom prst="homePlate">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399"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sp>
        <p:nvSpPr>
          <p:cNvPr id="30" name="文本框 29"/>
          <p:cNvSpPr txBox="1"/>
          <p:nvPr/>
        </p:nvSpPr>
        <p:spPr>
          <a:xfrm>
            <a:off x="8203004" y="3696586"/>
            <a:ext cx="1992556" cy="338398"/>
          </a:xfrm>
          <a:prstGeom prst="rect">
            <a:avLst/>
          </a:prstGeom>
          <a:noFill/>
        </p:spPr>
        <p:txBody>
          <a:bodyPr wrap="square" lIns="91412" tIns="45706" rIns="91412" bIns="45706" rtlCol="0">
            <a:spAutoFit/>
          </a:bodyPr>
          <a:lstStyle/>
          <a:p>
            <a:r>
              <a:rPr lang="en-US" altLang="zh-CN" sz="1599" b="1" dirty="0" smtClean="0">
                <a:solidFill>
                  <a:schemeClr val="bg1"/>
                </a:solidFill>
                <a:latin typeface="微软雅黑" panose="020B0503020204020204" pitchFamily="34" charset="-122"/>
                <a:ea typeface="微软雅黑" panose="020B0503020204020204" pitchFamily="34" charset="-122"/>
              </a:rPr>
              <a:t>SKALA KAMPUS</a:t>
            </a:r>
            <a:endParaRPr lang="zh-CN" altLang="en-US" sz="1599" b="1" dirty="0">
              <a:solidFill>
                <a:schemeClr val="bg1"/>
              </a:solidFill>
              <a:latin typeface="微软雅黑" panose="020B0503020204020204" pitchFamily="34" charset="-122"/>
              <a:ea typeface="微软雅黑" panose="020B0503020204020204" pitchFamily="34" charset="-122"/>
            </a:endParaRPr>
          </a:p>
        </p:txBody>
      </p:sp>
      <p:sp>
        <p:nvSpPr>
          <p:cNvPr id="31" name="Rectangle 3">
            <a:extLst>
              <a:ext uri="{FF2B5EF4-FFF2-40B4-BE49-F238E27FC236}">
                <a16:creationId xmlns:a16="http://schemas.microsoft.com/office/drawing/2014/main" xmlns="" id="{F0AC3E60-5ECD-41B9-9873-DAFD31DDF8D4}"/>
              </a:ext>
            </a:extLst>
          </p:cNvPr>
          <p:cNvSpPr/>
          <p:nvPr/>
        </p:nvSpPr>
        <p:spPr>
          <a:xfrm>
            <a:off x="788276" y="646387"/>
            <a:ext cx="5533695" cy="514165"/>
          </a:xfrm>
          <a:prstGeom prst="rect">
            <a:avLst/>
          </a:prstGeom>
          <a:solidFill>
            <a:srgbClr val="A6CFFC"/>
          </a:solidFill>
        </p:spPr>
        <p:txBody>
          <a:bodyPr wrap="none">
            <a:noAutofit/>
          </a:bodyPr>
          <a:lstStyle/>
          <a:p>
            <a:r>
              <a:rPr lang="en-US" altLang="zh-CN" sz="2800" b="1" spc="6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BATASAN MASALAH</a:t>
            </a:r>
            <a:endParaRPr lang="en-US" altLang="zh-CN" sz="2800" b="1" spc="600"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3486019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ppt_x"/>
                                          </p:val>
                                        </p:tav>
                                        <p:tav tm="100000">
                                          <p:val>
                                            <p:strVal val="#ppt_x"/>
                                          </p:val>
                                        </p:tav>
                                      </p:tavLst>
                                    </p:anim>
                                    <p:anim calcmode="lin" valueType="num">
                                      <p:cBhvr additive="base">
                                        <p:cTn id="55" dur="500" fill="hold"/>
                                        <p:tgtEl>
                                          <p:spTgt spid="27"/>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ppt_x"/>
                                          </p:val>
                                        </p:tav>
                                        <p:tav tm="100000">
                                          <p:val>
                                            <p:strVal val="#ppt_x"/>
                                          </p:val>
                                        </p:tav>
                                      </p:tavLst>
                                    </p:anim>
                                    <p:anim calcmode="lin" valueType="num">
                                      <p:cBhvr additive="base">
                                        <p:cTn id="67" dur="500" fill="hold"/>
                                        <p:tgtEl>
                                          <p:spTgt spid="28"/>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ppt_x"/>
                                          </p:val>
                                        </p:tav>
                                        <p:tav tm="100000">
                                          <p:val>
                                            <p:strVal val="#ppt_x"/>
                                          </p:val>
                                        </p:tav>
                                      </p:tavLst>
                                    </p:anim>
                                    <p:anim calcmode="lin" valueType="num">
                                      <p:cBhvr additive="base">
                                        <p:cTn id="71" dur="500" fill="hold"/>
                                        <p:tgtEl>
                                          <p:spTgt spid="29"/>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fill="hold"/>
                                        <p:tgtEl>
                                          <p:spTgt spid="30"/>
                                        </p:tgtEl>
                                        <p:attrNameLst>
                                          <p:attrName>ppt_x</p:attrName>
                                        </p:attrNameLst>
                                      </p:cBhvr>
                                      <p:tavLst>
                                        <p:tav tm="0">
                                          <p:val>
                                            <p:strVal val="#ppt_x"/>
                                          </p:val>
                                        </p:tav>
                                        <p:tav tm="100000">
                                          <p:val>
                                            <p:strVal val="#ppt_x"/>
                                          </p:val>
                                        </p:tav>
                                      </p:tavLst>
                                    </p:anim>
                                    <p:anim calcmode="lin" valueType="num">
                                      <p:cBhvr additive="base">
                                        <p:cTn id="7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0" grpId="0" animBg="1"/>
      <p:bldP spid="21" grpId="0"/>
      <p:bldP spid="23" grpId="0" animBg="1"/>
      <p:bldP spid="24" grpId="0"/>
      <p:bldP spid="25" grpId="0"/>
      <p:bldP spid="26" grpId="0" animBg="1"/>
      <p:bldP spid="27" grpId="0"/>
      <p:bldP spid="28" grpId="0"/>
      <p:bldP spid="29" grpId="0" animBg="1"/>
      <p:bldP spid="30" grpId="0"/>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xmlns="" id="{80F22C5C-F2C7-4ECB-8DBE-0B218291E29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xmlns="" id="{BAD7FE07-FE85-4961-B86F-C1791AD31D8C}"/>
              </a:ext>
            </a:extLst>
          </p:cNvPr>
          <p:cNvGrpSpPr/>
          <p:nvPr/>
        </p:nvGrpSpPr>
        <p:grpSpPr>
          <a:xfrm>
            <a:off x="442913" y="428624"/>
            <a:ext cx="11280774" cy="5962652"/>
            <a:chOff x="442913" y="428624"/>
            <a:chExt cx="11280774" cy="5962652"/>
          </a:xfrm>
        </p:grpSpPr>
        <p:sp>
          <p:nvSpPr>
            <p:cNvPr id="9"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grpSp>
        <p:nvGrpSpPr>
          <p:cNvPr id="13" name="组合 3"/>
          <p:cNvGrpSpPr/>
          <p:nvPr/>
        </p:nvGrpSpPr>
        <p:grpSpPr>
          <a:xfrm>
            <a:off x="1234440" y="1737360"/>
            <a:ext cx="2865120" cy="4175758"/>
            <a:chOff x="491896" y="1191513"/>
            <a:chExt cx="2373994" cy="3454117"/>
          </a:xfrm>
        </p:grpSpPr>
        <p:sp>
          <p:nvSpPr>
            <p:cNvPr id="14" name="圆角矩形 13"/>
            <p:cNvSpPr/>
            <p:nvPr/>
          </p:nvSpPr>
          <p:spPr>
            <a:xfrm>
              <a:off x="719193" y="1191513"/>
              <a:ext cx="1881517" cy="1350095"/>
            </a:xfrm>
            <a:prstGeom prst="roundRect">
              <a:avLst>
                <a:gd name="adj" fmla="val 9350"/>
              </a:avLst>
            </a:prstGeom>
            <a:solidFill>
              <a:srgbClr val="F7443D"/>
            </a:solidFill>
            <a:ln w="25400" cap="flat" cmpd="sng" algn="ctr">
              <a:solidFill>
                <a:sysClr val="window" lastClr="FFFFFF"/>
              </a:solidFill>
              <a:prstDash val="solid"/>
            </a:ln>
            <a:effectLst/>
          </p:spPr>
          <p:txBody>
            <a:bodyPr lIns="91412" tIns="45706" rIns="91412" bIns="45706" rtlCol="0" anchor="ctr"/>
            <a:lstStyle/>
            <a:p>
              <a:pPr algn="ctr" defTabSz="1218169">
                <a:defRPr/>
              </a:pPr>
              <a:endParaRPr lang="zh-HK" altLang="en-US" sz="2133" kern="0" dirty="0">
                <a:solidFill>
                  <a:prstClr val="white"/>
                </a:solidFill>
                <a:latin typeface="Calibri" panose="020F0502020204030204"/>
                <a:ea typeface="PMingLiU" panose="02020300000000000000" pitchFamily="18" charset="-120"/>
              </a:endParaRPr>
            </a:p>
          </p:txBody>
        </p:sp>
        <p:sp>
          <p:nvSpPr>
            <p:cNvPr id="15" name="任意多边形 14"/>
            <p:cNvSpPr/>
            <p:nvPr/>
          </p:nvSpPr>
          <p:spPr>
            <a:xfrm>
              <a:off x="491896" y="1947912"/>
              <a:ext cx="2373994" cy="2697718"/>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F7443D"/>
              </a:solidFill>
              <a:prstDash val="solid"/>
            </a:ln>
            <a:effectLst/>
          </p:spPr>
          <p:txBody>
            <a:bodyPr lIns="91412" tIns="45706" rIns="91412" bIns="45706" rtlCol="0" anchor="ctr"/>
            <a:lstStyle/>
            <a:p>
              <a:pPr algn="ctr" defTabSz="1218169">
                <a:defRPr/>
              </a:pPr>
              <a:endParaRPr lang="zh-HK" altLang="en-US" sz="2133" kern="0" dirty="0">
                <a:solidFill>
                  <a:prstClr val="white"/>
                </a:solidFill>
                <a:latin typeface="Calibri" panose="020F0502020204030204"/>
                <a:ea typeface="PMingLiU" panose="02020300000000000000" pitchFamily="18" charset="-120"/>
              </a:endParaRPr>
            </a:p>
          </p:txBody>
        </p:sp>
        <p:sp>
          <p:nvSpPr>
            <p:cNvPr id="19" name="椭圆 18"/>
            <p:cNvSpPr/>
            <p:nvPr/>
          </p:nvSpPr>
          <p:spPr>
            <a:xfrm>
              <a:off x="1352630" y="1647875"/>
              <a:ext cx="600075" cy="600075"/>
            </a:xfrm>
            <a:prstGeom prst="ellipse">
              <a:avLst/>
            </a:prstGeom>
            <a:solidFill>
              <a:srgbClr val="F7443D"/>
            </a:solidFill>
            <a:ln w="25400" cap="flat" cmpd="sng" algn="ctr">
              <a:noFill/>
              <a:prstDash val="solid"/>
            </a:ln>
            <a:effectLst/>
          </p:spPr>
          <p:txBody>
            <a:bodyPr lIns="91412" tIns="45706" rIns="91412" bIns="45706" rtlCol="0" anchor="ctr"/>
            <a:lstStyle/>
            <a:p>
              <a:pPr algn="ctr" defTabSz="1218169">
                <a:defRPr/>
              </a:pPr>
              <a:endParaRPr lang="zh-HK" altLang="en-US" sz="2133" kern="0" dirty="0">
                <a:solidFill>
                  <a:prstClr val="white"/>
                </a:solidFill>
                <a:latin typeface="Impact" panose="020B0806030902050204" pitchFamily="34" charset="0"/>
                <a:ea typeface="PMingLiU" panose="02020300000000000000" pitchFamily="18" charset="-120"/>
              </a:endParaRPr>
            </a:p>
          </p:txBody>
        </p:sp>
        <p:sp>
          <p:nvSpPr>
            <p:cNvPr id="22" name="文本框 65"/>
            <p:cNvSpPr txBox="1"/>
            <p:nvPr/>
          </p:nvSpPr>
          <p:spPr>
            <a:xfrm>
              <a:off x="643428" y="2275652"/>
              <a:ext cx="2108813" cy="2098044"/>
            </a:xfrm>
            <a:prstGeom prst="rect">
              <a:avLst/>
            </a:prstGeom>
            <a:noFill/>
          </p:spPr>
          <p:txBody>
            <a:bodyPr wrap="square" lIns="91412" tIns="45706" rIns="91412" bIns="45706" rtlCol="0">
              <a:spAutoFit/>
            </a:bodyPr>
            <a:lstStyle/>
            <a:p>
              <a:pPr algn="ctr">
                <a:lnSpc>
                  <a:spcPct val="150000"/>
                </a:lnSpc>
              </a:pPr>
              <a:r>
                <a:rPr lang="en-US" altLang="ko-KR" dirty="0" smtClean="0">
                  <a:solidFill>
                    <a:schemeClr val="tx1">
                      <a:lumMod val="85000"/>
                      <a:lumOff val="15000"/>
                    </a:schemeClr>
                  </a:solidFill>
                  <a:latin typeface="Microsoft YaHei" pitchFamily="34" charset="-122"/>
                  <a:ea typeface="Microsoft YaHei" pitchFamily="34" charset="-122"/>
                </a:rPr>
                <a:t>MEMBERIKAN DATA PEMBANDING MENGENAI POTENSI PARKIR MALL SECARA AKTUAL DAN EFISIEN</a:t>
              </a:r>
              <a:endParaRPr lang="id-ID" altLang="ko-KR" dirty="0" smtClean="0">
                <a:solidFill>
                  <a:schemeClr val="tx1">
                    <a:lumMod val="85000"/>
                    <a:lumOff val="15000"/>
                  </a:schemeClr>
                </a:solidFill>
                <a:latin typeface="Microsoft YaHei" pitchFamily="34" charset="-122"/>
                <a:ea typeface="Microsoft YaHei" pitchFamily="34" charset="-122"/>
              </a:endParaRPr>
            </a:p>
          </p:txBody>
        </p:sp>
      </p:grpSp>
      <p:sp>
        <p:nvSpPr>
          <p:cNvPr id="44" name="Rectangle 3">
            <a:extLst>
              <a:ext uri="{FF2B5EF4-FFF2-40B4-BE49-F238E27FC236}">
                <a16:creationId xmlns:a16="http://schemas.microsoft.com/office/drawing/2014/main" xmlns="" id="{F0AC3E60-5ECD-41B9-9873-DAFD31DDF8D4}"/>
              </a:ext>
            </a:extLst>
          </p:cNvPr>
          <p:cNvSpPr/>
          <p:nvPr/>
        </p:nvSpPr>
        <p:spPr>
          <a:xfrm>
            <a:off x="788277" y="646387"/>
            <a:ext cx="5749002" cy="514165"/>
          </a:xfrm>
          <a:prstGeom prst="rect">
            <a:avLst/>
          </a:prstGeom>
          <a:solidFill>
            <a:srgbClr val="A6CFFC"/>
          </a:solidFill>
        </p:spPr>
        <p:txBody>
          <a:bodyPr wrap="none">
            <a:noAutofit/>
          </a:bodyPr>
          <a:lstStyle/>
          <a:p>
            <a:r>
              <a:rPr lang="en-US" altLang="zh-CN" sz="2800" b="1" spc="6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MANFAAT PENELITIAN</a:t>
            </a:r>
            <a:endParaRPr lang="en-US" altLang="zh-CN" sz="2800" b="1" spc="600"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grpSp>
        <p:nvGrpSpPr>
          <p:cNvPr id="45" name="组合 3"/>
          <p:cNvGrpSpPr/>
          <p:nvPr/>
        </p:nvGrpSpPr>
        <p:grpSpPr>
          <a:xfrm>
            <a:off x="4709160" y="1752600"/>
            <a:ext cx="2865120" cy="4175755"/>
            <a:chOff x="491896" y="1191513"/>
            <a:chExt cx="2373994" cy="3454117"/>
          </a:xfrm>
        </p:grpSpPr>
        <p:sp>
          <p:nvSpPr>
            <p:cNvPr id="46" name="圆角矩形 13"/>
            <p:cNvSpPr/>
            <p:nvPr/>
          </p:nvSpPr>
          <p:spPr>
            <a:xfrm>
              <a:off x="693937" y="1191513"/>
              <a:ext cx="1932028" cy="1350095"/>
            </a:xfrm>
            <a:prstGeom prst="roundRect">
              <a:avLst>
                <a:gd name="adj" fmla="val 9350"/>
              </a:avLst>
            </a:prstGeom>
            <a:solidFill>
              <a:srgbClr val="7AB8BF"/>
            </a:solidFill>
            <a:ln w="25400" cap="flat" cmpd="sng" algn="ctr">
              <a:solidFill>
                <a:sysClr val="window" lastClr="FFFFFF"/>
              </a:solidFill>
              <a:prstDash val="solid"/>
            </a:ln>
            <a:effectLst/>
          </p:spPr>
          <p:txBody>
            <a:bodyPr lIns="91412" tIns="45706" rIns="91412" bIns="45706" rtlCol="0" anchor="ctr"/>
            <a:lstStyle/>
            <a:p>
              <a:pPr algn="ctr" defTabSz="1218169">
                <a:defRPr/>
              </a:pPr>
              <a:endParaRPr lang="zh-HK" altLang="en-US" sz="2133" kern="0" dirty="0">
                <a:solidFill>
                  <a:prstClr val="white"/>
                </a:solidFill>
                <a:latin typeface="Calibri" panose="020F0502020204030204"/>
                <a:ea typeface="PMingLiU" panose="02020300000000000000" pitchFamily="18" charset="-120"/>
              </a:endParaRPr>
            </a:p>
          </p:txBody>
        </p:sp>
        <p:sp>
          <p:nvSpPr>
            <p:cNvPr id="47" name="任意多边形 14"/>
            <p:cNvSpPr/>
            <p:nvPr/>
          </p:nvSpPr>
          <p:spPr>
            <a:xfrm>
              <a:off x="491896" y="1947912"/>
              <a:ext cx="2373994" cy="2697718"/>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A2CDD2"/>
              </a:solidFill>
              <a:prstDash val="solid"/>
            </a:ln>
            <a:effectLst/>
          </p:spPr>
          <p:txBody>
            <a:bodyPr lIns="91412" tIns="45706" rIns="91412" bIns="45706" rtlCol="0" anchor="ctr"/>
            <a:lstStyle/>
            <a:p>
              <a:pPr algn="ctr" defTabSz="1218169">
                <a:defRPr/>
              </a:pPr>
              <a:endParaRPr lang="zh-HK" altLang="en-US" sz="2133" kern="0" dirty="0">
                <a:solidFill>
                  <a:prstClr val="white"/>
                </a:solidFill>
                <a:latin typeface="Calibri" panose="020F0502020204030204"/>
                <a:ea typeface="PMingLiU" panose="02020300000000000000" pitchFamily="18" charset="-120"/>
              </a:endParaRPr>
            </a:p>
          </p:txBody>
        </p:sp>
        <p:sp>
          <p:nvSpPr>
            <p:cNvPr id="48" name="椭圆 18"/>
            <p:cNvSpPr/>
            <p:nvPr/>
          </p:nvSpPr>
          <p:spPr>
            <a:xfrm>
              <a:off x="1403141" y="1647875"/>
              <a:ext cx="600075" cy="600075"/>
            </a:xfrm>
            <a:prstGeom prst="ellipse">
              <a:avLst/>
            </a:prstGeom>
            <a:solidFill>
              <a:srgbClr val="7AB8BF"/>
            </a:solidFill>
            <a:ln w="25400" cap="flat" cmpd="sng" algn="ctr">
              <a:noFill/>
              <a:prstDash val="solid"/>
            </a:ln>
            <a:effectLst/>
          </p:spPr>
          <p:txBody>
            <a:bodyPr lIns="91412" tIns="45706" rIns="91412" bIns="45706" rtlCol="0" anchor="ctr"/>
            <a:lstStyle/>
            <a:p>
              <a:pPr algn="ctr" defTabSz="1218169">
                <a:defRPr/>
              </a:pPr>
              <a:endParaRPr lang="zh-HK" altLang="en-US" sz="2133" kern="0" dirty="0">
                <a:solidFill>
                  <a:prstClr val="white"/>
                </a:solidFill>
                <a:latin typeface="Impact" panose="020B0806030902050204" pitchFamily="34" charset="0"/>
                <a:ea typeface="PMingLiU" panose="02020300000000000000" pitchFamily="18" charset="-120"/>
              </a:endParaRPr>
            </a:p>
          </p:txBody>
        </p:sp>
        <p:sp>
          <p:nvSpPr>
            <p:cNvPr id="50" name="文本框 65"/>
            <p:cNvSpPr txBox="1"/>
            <p:nvPr/>
          </p:nvSpPr>
          <p:spPr>
            <a:xfrm>
              <a:off x="567663" y="2274899"/>
              <a:ext cx="2197207" cy="2098046"/>
            </a:xfrm>
            <a:prstGeom prst="rect">
              <a:avLst/>
            </a:prstGeom>
            <a:noFill/>
          </p:spPr>
          <p:txBody>
            <a:bodyPr wrap="square" lIns="91412" tIns="45706" rIns="91412" bIns="45706" rtlCol="0">
              <a:spAutoFit/>
            </a:bodyPr>
            <a:lstStyle/>
            <a:p>
              <a:pPr algn="ctr">
                <a:lnSpc>
                  <a:spcPct val="150000"/>
                </a:lnSpc>
              </a:pPr>
              <a:r>
                <a:rPr lang="id-ID" altLang="ko-KR" dirty="0" smtClean="0">
                  <a:solidFill>
                    <a:schemeClr val="tx1">
                      <a:lumMod val="85000"/>
                      <a:lumOff val="15000"/>
                    </a:schemeClr>
                  </a:solidFill>
                  <a:latin typeface="Microsoft YaHei" pitchFamily="34" charset="-122"/>
                  <a:ea typeface="Microsoft YaHei" pitchFamily="34" charset="-122"/>
                </a:rPr>
                <a:t>DAPAT MENAMBAH PENGETAHUAN DAN KEMAMPUAN DI BIDANG </a:t>
              </a:r>
              <a:r>
                <a:rPr lang="en-US" altLang="ko-KR" dirty="0" smtClean="0">
                  <a:solidFill>
                    <a:schemeClr val="tx1">
                      <a:lumMod val="85000"/>
                      <a:lumOff val="15000"/>
                    </a:schemeClr>
                  </a:solidFill>
                  <a:latin typeface="Microsoft YaHei" pitchFamily="34" charset="-122"/>
                  <a:ea typeface="Microsoft YaHei" pitchFamily="34" charset="-122"/>
                </a:rPr>
                <a:t>IOT DAN </a:t>
              </a:r>
              <a:r>
                <a:rPr lang="id-ID" altLang="ko-KR" dirty="0" smtClean="0">
                  <a:solidFill>
                    <a:schemeClr val="tx1">
                      <a:lumMod val="85000"/>
                      <a:lumOff val="15000"/>
                    </a:schemeClr>
                  </a:solidFill>
                  <a:latin typeface="Microsoft YaHei" pitchFamily="34" charset="-122"/>
                  <a:ea typeface="Microsoft YaHei" pitchFamily="34" charset="-122"/>
                </a:rPr>
                <a:t>PENGOLAHAN CITRA</a:t>
              </a:r>
            </a:p>
            <a:p>
              <a:pPr algn="ctr">
                <a:lnSpc>
                  <a:spcPct val="150000"/>
                </a:lnSpc>
              </a:pPr>
              <a:endParaRPr lang="ko-KR" altLang="en-US" b="1" dirty="0">
                <a:solidFill>
                  <a:schemeClr val="tx1">
                    <a:lumMod val="85000"/>
                    <a:lumOff val="15000"/>
                  </a:schemeClr>
                </a:solidFill>
                <a:latin typeface="Microsoft YaHei" pitchFamily="34" charset="-122"/>
                <a:cs typeface="Arial" pitchFamily="34" charset="0"/>
              </a:endParaRPr>
            </a:p>
          </p:txBody>
        </p:sp>
      </p:grpSp>
      <p:grpSp>
        <p:nvGrpSpPr>
          <p:cNvPr id="51" name="组合 3"/>
          <p:cNvGrpSpPr/>
          <p:nvPr/>
        </p:nvGrpSpPr>
        <p:grpSpPr>
          <a:xfrm>
            <a:off x="8153400" y="1706880"/>
            <a:ext cx="2865120" cy="4221478"/>
            <a:chOff x="491896" y="1153694"/>
            <a:chExt cx="2373994" cy="3491936"/>
          </a:xfrm>
        </p:grpSpPr>
        <p:sp>
          <p:nvSpPr>
            <p:cNvPr id="52" name="圆角矩形 13"/>
            <p:cNvSpPr/>
            <p:nvPr/>
          </p:nvSpPr>
          <p:spPr>
            <a:xfrm>
              <a:off x="782331" y="1153694"/>
              <a:ext cx="1856262" cy="1387914"/>
            </a:xfrm>
            <a:prstGeom prst="roundRect">
              <a:avLst>
                <a:gd name="adj" fmla="val 9350"/>
              </a:avLst>
            </a:prstGeom>
            <a:solidFill>
              <a:schemeClr val="tx1">
                <a:lumMod val="65000"/>
                <a:lumOff val="35000"/>
              </a:schemeClr>
            </a:solidFill>
            <a:ln w="25400" cap="flat" cmpd="sng" algn="ctr">
              <a:solidFill>
                <a:sysClr val="window" lastClr="FFFFFF"/>
              </a:solidFill>
              <a:prstDash val="solid"/>
            </a:ln>
            <a:effectLst/>
          </p:spPr>
          <p:txBody>
            <a:bodyPr lIns="91412" tIns="45706" rIns="91412" bIns="45706" rtlCol="0" anchor="ctr"/>
            <a:lstStyle/>
            <a:p>
              <a:pPr algn="ctr" defTabSz="1218169">
                <a:defRPr/>
              </a:pPr>
              <a:endParaRPr lang="zh-HK" altLang="en-US" sz="2133" kern="0" dirty="0">
                <a:solidFill>
                  <a:prstClr val="white"/>
                </a:solidFill>
                <a:latin typeface="Calibri" panose="020F0502020204030204"/>
                <a:ea typeface="PMingLiU" panose="02020300000000000000" pitchFamily="18" charset="-120"/>
              </a:endParaRPr>
            </a:p>
          </p:txBody>
        </p:sp>
        <p:sp>
          <p:nvSpPr>
            <p:cNvPr id="53" name="任意多边形 14"/>
            <p:cNvSpPr/>
            <p:nvPr/>
          </p:nvSpPr>
          <p:spPr>
            <a:xfrm>
              <a:off x="491896" y="1947912"/>
              <a:ext cx="2373994" cy="2697718"/>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chemeClr val="tx1">
                  <a:lumMod val="65000"/>
                  <a:lumOff val="35000"/>
                </a:schemeClr>
              </a:solidFill>
              <a:prstDash val="solid"/>
            </a:ln>
            <a:effectLst/>
          </p:spPr>
          <p:txBody>
            <a:bodyPr lIns="91412" tIns="45706" rIns="91412" bIns="45706" rtlCol="0" anchor="ctr"/>
            <a:lstStyle/>
            <a:p>
              <a:pPr algn="ctr" defTabSz="1218169">
                <a:defRPr/>
              </a:pPr>
              <a:endParaRPr lang="zh-HK" altLang="en-US" sz="2133" kern="0" dirty="0">
                <a:solidFill>
                  <a:prstClr val="white"/>
                </a:solidFill>
                <a:latin typeface="Calibri" panose="020F0502020204030204"/>
                <a:ea typeface="PMingLiU" panose="02020300000000000000" pitchFamily="18" charset="-120"/>
              </a:endParaRPr>
            </a:p>
          </p:txBody>
        </p:sp>
        <p:sp>
          <p:nvSpPr>
            <p:cNvPr id="54" name="椭圆 18"/>
            <p:cNvSpPr/>
            <p:nvPr/>
          </p:nvSpPr>
          <p:spPr>
            <a:xfrm>
              <a:off x="1403141" y="1647875"/>
              <a:ext cx="600075" cy="600075"/>
            </a:xfrm>
            <a:prstGeom prst="ellipse">
              <a:avLst/>
            </a:prstGeom>
            <a:solidFill>
              <a:schemeClr val="tx1">
                <a:lumMod val="65000"/>
                <a:lumOff val="35000"/>
              </a:schemeClr>
            </a:solidFill>
            <a:ln w="25400" cap="flat" cmpd="sng" algn="ctr">
              <a:noFill/>
              <a:prstDash val="solid"/>
            </a:ln>
            <a:effectLst/>
          </p:spPr>
          <p:txBody>
            <a:bodyPr lIns="91412" tIns="45706" rIns="91412" bIns="45706" rtlCol="0" anchor="ctr"/>
            <a:lstStyle/>
            <a:p>
              <a:pPr algn="ctr" defTabSz="1218169">
                <a:defRPr/>
              </a:pPr>
              <a:endParaRPr lang="zh-HK" altLang="en-US" sz="2133" kern="0" dirty="0">
                <a:solidFill>
                  <a:prstClr val="white"/>
                </a:solidFill>
                <a:latin typeface="Impact" panose="020B0806030902050204" pitchFamily="34" charset="0"/>
                <a:ea typeface="PMingLiU" panose="02020300000000000000" pitchFamily="18" charset="-120"/>
              </a:endParaRPr>
            </a:p>
          </p:txBody>
        </p:sp>
        <p:sp>
          <p:nvSpPr>
            <p:cNvPr id="56" name="文本框 65"/>
            <p:cNvSpPr txBox="1"/>
            <p:nvPr/>
          </p:nvSpPr>
          <p:spPr>
            <a:xfrm>
              <a:off x="594236" y="2403032"/>
              <a:ext cx="2159324" cy="1754351"/>
            </a:xfrm>
            <a:prstGeom prst="rect">
              <a:avLst/>
            </a:prstGeom>
            <a:noFill/>
          </p:spPr>
          <p:txBody>
            <a:bodyPr wrap="square" lIns="91412" tIns="45706" rIns="91412" bIns="45706" rtlCol="0">
              <a:spAutoFit/>
            </a:bodyPr>
            <a:lstStyle/>
            <a:p>
              <a:pPr algn="ctr">
                <a:lnSpc>
                  <a:spcPct val="150000"/>
                </a:lnSpc>
              </a:pPr>
              <a:r>
                <a:rPr lang="id-ID" altLang="ko-KR" dirty="0" smtClean="0">
                  <a:solidFill>
                    <a:schemeClr val="tx1">
                      <a:lumMod val="85000"/>
                      <a:lumOff val="15000"/>
                    </a:schemeClr>
                  </a:solidFill>
                  <a:latin typeface="Microsoft YaHei" pitchFamily="34" charset="-122"/>
                  <a:ea typeface="Microsoft YaHei" pitchFamily="34" charset="-122"/>
                </a:rPr>
                <a:t>DAPAT DIGUNAKAN SEBAGAI REFERENSI ILMIAH UNTUK PENELITIAN-PENELITIAN TERKAIT</a:t>
              </a:r>
            </a:p>
          </p:txBody>
        </p:sp>
      </p:grpSp>
      <p:sp>
        <p:nvSpPr>
          <p:cNvPr id="57" name="Rectangle 56"/>
          <p:cNvSpPr/>
          <p:nvPr/>
        </p:nvSpPr>
        <p:spPr>
          <a:xfrm>
            <a:off x="1280160" y="1905000"/>
            <a:ext cx="2819400" cy="6821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Geometr212 BkCn BT" panose="020B0603020204020204" pitchFamily="34" charset="0"/>
              </a:rPr>
              <a:t>DISPENDA</a:t>
            </a:r>
            <a:endParaRPr lang="en-US" b="1" dirty="0">
              <a:latin typeface="Geometr212 BkCn BT" panose="020B0603020204020204" pitchFamily="34" charset="0"/>
            </a:endParaRPr>
          </a:p>
        </p:txBody>
      </p:sp>
      <p:sp>
        <p:nvSpPr>
          <p:cNvPr id="58" name="Rectangle 57"/>
          <p:cNvSpPr/>
          <p:nvPr/>
        </p:nvSpPr>
        <p:spPr>
          <a:xfrm>
            <a:off x="4742133" y="1912904"/>
            <a:ext cx="2815716" cy="6821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smtClean="0">
                <a:latin typeface="Geometr212 BkCn BT" panose="020B0603020204020204" pitchFamily="34" charset="0"/>
              </a:rPr>
              <a:t>PENELITI</a:t>
            </a:r>
            <a:endParaRPr lang="en-US" b="1" dirty="0">
              <a:latin typeface="Geometr212 BkCn BT" panose="020B0603020204020204" pitchFamily="34" charset="0"/>
            </a:endParaRPr>
          </a:p>
        </p:txBody>
      </p:sp>
      <p:sp>
        <p:nvSpPr>
          <p:cNvPr id="59" name="Rectangle 58"/>
          <p:cNvSpPr/>
          <p:nvPr/>
        </p:nvSpPr>
        <p:spPr>
          <a:xfrm>
            <a:off x="8174779" y="1880135"/>
            <a:ext cx="2815716" cy="6821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smtClean="0">
                <a:latin typeface="Geometr212 BkCn BT" panose="020B0603020204020204" pitchFamily="34" charset="0"/>
              </a:rPr>
              <a:t>INSTANSI PENDIDIKAN</a:t>
            </a:r>
            <a:endParaRPr lang="en-US" b="1" dirty="0">
              <a:latin typeface="Geometr212 BkCn BT" panose="020B0603020204020204" pitchFamily="34" charset="0"/>
            </a:endParaRPr>
          </a:p>
        </p:txBody>
      </p:sp>
    </p:spTree>
    <p:extLst>
      <p:ext uri="{BB962C8B-B14F-4D97-AF65-F5344CB8AC3E}">
        <p14:creationId xmlns:p14="http://schemas.microsoft.com/office/powerpoint/2010/main" xmlns="" val="2325808123"/>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61">
            <a:extLst>
              <a:ext uri="{FF2B5EF4-FFF2-40B4-BE49-F238E27FC236}">
                <a16:creationId xmlns:a16="http://schemas.microsoft.com/office/drawing/2014/main" xmlns="" id="{80F22C5C-F2C7-4ECB-8DBE-0B218291E2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5" name="组合 1">
            <a:extLst>
              <a:ext uri="{FF2B5EF4-FFF2-40B4-BE49-F238E27FC236}">
                <a16:creationId xmlns:a16="http://schemas.microsoft.com/office/drawing/2014/main" xmlns="" id="{BAD7FE07-FE85-4961-B86F-C1791AD31D8C}"/>
              </a:ext>
            </a:extLst>
          </p:cNvPr>
          <p:cNvGrpSpPr/>
          <p:nvPr/>
        </p:nvGrpSpPr>
        <p:grpSpPr>
          <a:xfrm>
            <a:off x="442913" y="428624"/>
            <a:ext cx="11280774" cy="5962652"/>
            <a:chOff x="442913" y="428624"/>
            <a:chExt cx="11280774" cy="5962652"/>
          </a:xfrm>
        </p:grpSpPr>
        <p:sp>
          <p:nvSpPr>
            <p:cNvPr id="6"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8"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graphicFrame>
        <p:nvGraphicFramePr>
          <p:cNvPr id="2" name="Table 1"/>
          <p:cNvGraphicFramePr>
            <a:graphicFrameLocks noGrp="1"/>
          </p:cNvGraphicFramePr>
          <p:nvPr>
            <p:extLst>
              <p:ext uri="{D42A27DB-BD31-4B8C-83A1-F6EECF244321}">
                <p14:modId xmlns:p14="http://schemas.microsoft.com/office/powerpoint/2010/main" xmlns="" val="2431934167"/>
              </p:ext>
            </p:extLst>
          </p:nvPr>
        </p:nvGraphicFramePr>
        <p:xfrm>
          <a:off x="313671" y="1186577"/>
          <a:ext cx="11567161" cy="5444525"/>
        </p:xfrm>
        <a:graphic>
          <a:graphicData uri="http://schemas.openxmlformats.org/drawingml/2006/table">
            <a:tbl>
              <a:tblPr firstRow="1" firstCol="1" bandRow="1">
                <a:tableStyleId>{5C22544A-7EE6-4342-B048-85BDC9FD1C3A}</a:tableStyleId>
              </a:tblPr>
              <a:tblGrid>
                <a:gridCol w="1804228"/>
                <a:gridCol w="693506"/>
                <a:gridCol w="2433815"/>
                <a:gridCol w="1007546"/>
                <a:gridCol w="2119775"/>
                <a:gridCol w="3508291"/>
              </a:tblGrid>
              <a:tr h="305575">
                <a:tc>
                  <a:txBody>
                    <a:bodyPr/>
                    <a:lstStyle/>
                    <a:p>
                      <a:pPr algn="ctr">
                        <a:lnSpc>
                          <a:spcPct val="150000"/>
                        </a:lnSpc>
                        <a:spcAft>
                          <a:spcPts val="0"/>
                        </a:spcAft>
                      </a:pPr>
                      <a:r>
                        <a:rPr lang="id-ID" sz="1600" dirty="0">
                          <a:effectLst/>
                          <a:latin typeface="Geometr212 BkCn BT" panose="020B0603020204020204" pitchFamily="34" charset="0"/>
                        </a:rPr>
                        <a:t>Peneliti</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en-US" sz="1600" dirty="0" err="1" smtClean="0">
                          <a:effectLst/>
                          <a:latin typeface="Geometr212 BkCn BT" panose="020B0603020204020204" pitchFamily="34" charset="0"/>
                          <a:ea typeface="MS Mincho"/>
                          <a:cs typeface="Times New Roman" panose="02020603050405020304" pitchFamily="18" charset="0"/>
                        </a:rPr>
                        <a:t>Objek</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id-ID" sz="1600" dirty="0">
                          <a:effectLst/>
                          <a:latin typeface="Geometr212 BkCn BT" panose="020B0603020204020204" pitchFamily="34" charset="0"/>
                        </a:rPr>
                        <a:t>Judul</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id-ID" sz="1600" dirty="0">
                          <a:effectLst/>
                          <a:latin typeface="Geometr212 BkCn BT" panose="020B0603020204020204" pitchFamily="34" charset="0"/>
                        </a:rPr>
                        <a:t>Tahun</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id-ID" sz="1600" dirty="0">
                          <a:effectLst/>
                          <a:latin typeface="Geometr212 BkCn BT" panose="020B0603020204020204" pitchFamily="34" charset="0"/>
                        </a:rPr>
                        <a:t>Metode</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id-ID" sz="1600" dirty="0">
                          <a:effectLst/>
                          <a:latin typeface="Geometr212 BkCn BT" panose="020B0603020204020204" pitchFamily="34" charset="0"/>
                        </a:rPr>
                        <a:t>Hasil</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r>
              <a:tr h="1003363">
                <a:tc>
                  <a:txBody>
                    <a:bodyPr/>
                    <a:lstStyle/>
                    <a:p>
                      <a:pPr algn="ctr">
                        <a:lnSpc>
                          <a:spcPct val="150000"/>
                        </a:lnSpc>
                        <a:spcAft>
                          <a:spcPts val="0"/>
                        </a:spcAft>
                      </a:pPr>
                      <a:r>
                        <a:rPr lang="en-US" sz="2000" b="1" kern="1200" dirty="0" err="1" smtClean="0">
                          <a:solidFill>
                            <a:schemeClr val="lt1"/>
                          </a:solidFill>
                          <a:latin typeface="+mn-lt"/>
                          <a:ea typeface="+mn-ea"/>
                          <a:cs typeface="+mn-cs"/>
                        </a:rPr>
                        <a:t>Kulesza</a:t>
                      </a:r>
                      <a:r>
                        <a:rPr lang="en-US" sz="2000" b="1" kern="1200" dirty="0" smtClean="0">
                          <a:solidFill>
                            <a:schemeClr val="lt1"/>
                          </a:solidFill>
                          <a:latin typeface="+mn-lt"/>
                          <a:ea typeface="+mn-ea"/>
                          <a:cs typeface="+mn-cs"/>
                        </a:rPr>
                        <a:t>, </a:t>
                      </a:r>
                    </a:p>
                    <a:p>
                      <a:pPr algn="ctr">
                        <a:lnSpc>
                          <a:spcPct val="150000"/>
                        </a:lnSpc>
                        <a:spcAft>
                          <a:spcPts val="0"/>
                        </a:spcAft>
                      </a:pPr>
                      <a:r>
                        <a:rPr lang="en-US" sz="2000" b="1" kern="1200" dirty="0" smtClean="0">
                          <a:solidFill>
                            <a:schemeClr val="lt1"/>
                          </a:solidFill>
                          <a:latin typeface="+mn-lt"/>
                          <a:ea typeface="+mn-ea"/>
                          <a:cs typeface="+mn-cs"/>
                        </a:rPr>
                        <a:t>Mateusz J</a:t>
                      </a:r>
                      <a:endParaRPr lang="id-ID" sz="1800" dirty="0">
                        <a:effectLst/>
                        <a:latin typeface="Geometr212 BkCn BT" panose="020B0603020204020204" pitchFamily="34" charset="0"/>
                      </a:endParaRPr>
                    </a:p>
                  </a:txBody>
                  <a:tcPr marL="12649" marR="12649" marT="0" marB="0" anchor="ctr">
                    <a:solidFill>
                      <a:srgbClr val="7AB8BF"/>
                    </a:solidFill>
                  </a:tcPr>
                </a:tc>
                <a:tc>
                  <a:txBody>
                    <a:bodyPr/>
                    <a:lstStyle/>
                    <a:p>
                      <a:pPr algn="ctr">
                        <a:lnSpc>
                          <a:spcPct val="150000"/>
                        </a:lnSpc>
                        <a:spcAft>
                          <a:spcPts val="0"/>
                        </a:spcAft>
                      </a:pPr>
                      <a:r>
                        <a:rPr lang="en-US" sz="1600" b="1" dirty="0" smtClean="0">
                          <a:solidFill>
                            <a:srgbClr val="F7443D"/>
                          </a:solidFill>
                          <a:effectLst/>
                          <a:latin typeface="Geometr212 BkCn BT" panose="020B0603020204020204" pitchFamily="34" charset="0"/>
                          <a:ea typeface="MS Mincho"/>
                          <a:cs typeface="Times New Roman" panose="02020603050405020304" pitchFamily="18" charset="0"/>
                        </a:rPr>
                        <a:t>Mobil</a:t>
                      </a:r>
                      <a:endParaRPr lang="en-US" sz="1600" b="1" dirty="0">
                        <a:solidFill>
                          <a:srgbClr val="F7443D"/>
                        </a:solidFill>
                        <a:effectLst/>
                        <a:latin typeface="Geometr212 BkCn BT" panose="020B0603020204020204" pitchFamily="34" charset="0"/>
                        <a:ea typeface="MS Mincho"/>
                        <a:cs typeface="Times New Roman" panose="02020603050405020304" pitchFamily="18" charset="0"/>
                      </a:endParaRPr>
                    </a:p>
                  </a:txBody>
                  <a:tcPr marL="12649" marR="12649" marT="0" marB="0" anchor="ctr"/>
                </a:tc>
                <a:tc>
                  <a:txBody>
                    <a:bodyPr/>
                    <a:lstStyle/>
                    <a:p>
                      <a:pPr algn="ctr">
                        <a:lnSpc>
                          <a:spcPct val="150000"/>
                        </a:lnSpc>
                        <a:spcAft>
                          <a:spcPts val="0"/>
                        </a:spcAft>
                      </a:pPr>
                      <a:r>
                        <a:rPr lang="en-US" sz="1600" i="0" kern="1200" dirty="0" smtClean="0">
                          <a:solidFill>
                            <a:schemeClr val="dk1"/>
                          </a:solidFill>
                          <a:latin typeface="Geometr212 BkCn BT" pitchFamily="34" charset="0"/>
                          <a:ea typeface="+mn-ea"/>
                          <a:cs typeface="+mn-cs"/>
                        </a:rPr>
                        <a:t>E-Park: Automated-Ticketing</a:t>
                      </a:r>
                      <a:br>
                        <a:rPr lang="en-US" sz="1600" i="0" kern="1200" dirty="0" smtClean="0">
                          <a:solidFill>
                            <a:schemeClr val="dk1"/>
                          </a:solidFill>
                          <a:latin typeface="Geometr212 BkCn BT" pitchFamily="34" charset="0"/>
                          <a:ea typeface="+mn-ea"/>
                          <a:cs typeface="+mn-cs"/>
                        </a:rPr>
                      </a:br>
                      <a:r>
                        <a:rPr lang="en-US" sz="1600" i="0" kern="1200" dirty="0" smtClean="0">
                          <a:solidFill>
                            <a:schemeClr val="dk1"/>
                          </a:solidFill>
                          <a:latin typeface="Geometr212 BkCn BT" pitchFamily="34" charset="0"/>
                          <a:ea typeface="+mn-ea"/>
                          <a:cs typeface="+mn-cs"/>
                        </a:rPr>
                        <a:t>Parking Meter System</a:t>
                      </a:r>
                      <a:endParaRPr lang="en-US" sz="1400" i="0" dirty="0">
                        <a:effectLst/>
                        <a:latin typeface="Geometr212 BkCn BT" pitchFamily="34" charset="0"/>
                      </a:endParaRPr>
                    </a:p>
                  </a:txBody>
                  <a:tcPr marL="12649" marR="12649" marT="0" marB="0" anchor="ctr"/>
                </a:tc>
                <a:tc>
                  <a:txBody>
                    <a:bodyPr/>
                    <a:lstStyle/>
                    <a:p>
                      <a:pPr algn="ctr">
                        <a:lnSpc>
                          <a:spcPct val="150000"/>
                        </a:lnSpc>
                        <a:spcAft>
                          <a:spcPts val="0"/>
                        </a:spcAft>
                      </a:pPr>
                      <a:r>
                        <a:rPr lang="id-ID" sz="1600" dirty="0" smtClean="0">
                          <a:effectLst/>
                          <a:latin typeface="Geometr212 BkCn BT" panose="020B0603020204020204" pitchFamily="34" charset="0"/>
                        </a:rPr>
                        <a:t>201</a:t>
                      </a:r>
                      <a:r>
                        <a:rPr lang="en-US" sz="1600" dirty="0" smtClean="0">
                          <a:effectLst/>
                          <a:latin typeface="Geometr212 BkCn BT" panose="020B0603020204020204" pitchFamily="34" charset="0"/>
                        </a:rPr>
                        <a:t>5</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tc>
                <a:tc>
                  <a:txBody>
                    <a:bodyPr/>
                    <a:lstStyle/>
                    <a:p>
                      <a:pPr algn="ctr">
                        <a:lnSpc>
                          <a:spcPct val="150000"/>
                        </a:lnSpc>
                        <a:spcAft>
                          <a:spcPts val="0"/>
                        </a:spcAft>
                      </a:pPr>
                      <a:r>
                        <a:rPr lang="en-US" sz="1600" i="0" dirty="0" err="1" smtClean="0">
                          <a:effectLst/>
                          <a:latin typeface="Geometr212 BkCn BT" panose="020B0603020204020204" pitchFamily="34" charset="0"/>
                        </a:rPr>
                        <a:t>OpenALPR</a:t>
                      </a:r>
                      <a:r>
                        <a:rPr lang="en-US" sz="1600" i="0" dirty="0" smtClean="0">
                          <a:effectLst/>
                          <a:latin typeface="Geometr212 BkCn BT" panose="020B0603020204020204" pitchFamily="34" charset="0"/>
                        </a:rPr>
                        <a:t> with </a:t>
                      </a:r>
                      <a:r>
                        <a:rPr lang="en-US" sz="1600" i="0" dirty="0" err="1" smtClean="0">
                          <a:effectLst/>
                          <a:latin typeface="Geometr212 BkCn BT" panose="020B0603020204020204" pitchFamily="34" charset="0"/>
                        </a:rPr>
                        <a:t>OpenCV</a:t>
                      </a:r>
                      <a:endParaRPr lang="en-US" sz="1600" i="0" dirty="0">
                        <a:effectLst/>
                        <a:latin typeface="Geometr212 BkCn BT" panose="020B0603020204020204" pitchFamily="34" charset="0"/>
                        <a:ea typeface="MS Mincho"/>
                        <a:cs typeface="Times New Roman" panose="02020603050405020304" pitchFamily="18" charset="0"/>
                      </a:endParaRPr>
                    </a:p>
                  </a:txBody>
                  <a:tcPr marL="12649" marR="12649" marT="0" marB="0" anchor="ctr"/>
                </a:tc>
                <a:tc>
                  <a:txBody>
                    <a:bodyPr/>
                    <a:lstStyle/>
                    <a:p>
                      <a:pPr algn="ctr">
                        <a:lnSpc>
                          <a:spcPct val="150000"/>
                        </a:lnSpc>
                        <a:spcAft>
                          <a:spcPts val="0"/>
                        </a:spcAft>
                      </a:pPr>
                      <a:r>
                        <a:rPr lang="id-ID" sz="1600" b="1" dirty="0" smtClean="0">
                          <a:solidFill>
                            <a:srgbClr val="3C1C11"/>
                          </a:solidFill>
                          <a:effectLst/>
                          <a:latin typeface="Geometr212 BkCn BT" panose="020B0603020204020204" pitchFamily="34" charset="0"/>
                        </a:rPr>
                        <a:t>Akurasi </a:t>
                      </a:r>
                      <a:r>
                        <a:rPr lang="en-US" sz="1600" b="1" dirty="0" smtClean="0">
                          <a:solidFill>
                            <a:srgbClr val="3C1C11"/>
                          </a:solidFill>
                          <a:effectLst/>
                          <a:latin typeface="Geometr212 BkCn BT" panose="020B0603020204020204" pitchFamily="34" charset="0"/>
                        </a:rPr>
                        <a:t>93%</a:t>
                      </a:r>
                      <a:endParaRPr lang="id-ID" sz="1600" b="1" dirty="0">
                        <a:solidFill>
                          <a:srgbClr val="3C1C11"/>
                        </a:solidFill>
                        <a:effectLst/>
                        <a:latin typeface="Geometr212 BkCn BT" panose="020B0603020204020204" pitchFamily="34" charset="0"/>
                      </a:endParaRPr>
                    </a:p>
                  </a:txBody>
                  <a:tcPr marL="12649" marR="12649" marT="0" marB="0" anchor="ctr"/>
                </a:tc>
              </a:tr>
              <a:tr h="3981485">
                <a:tc>
                  <a:txBody>
                    <a:bodyPr/>
                    <a:lstStyle/>
                    <a:p>
                      <a:pPr algn="ctr">
                        <a:lnSpc>
                          <a:spcPct val="150000"/>
                        </a:lnSpc>
                        <a:spcAft>
                          <a:spcPts val="0"/>
                        </a:spcAft>
                      </a:pPr>
                      <a:r>
                        <a:rPr lang="en-US" sz="2400" b="1" kern="1200" dirty="0" smtClean="0">
                          <a:solidFill>
                            <a:schemeClr val="lt1"/>
                          </a:solidFill>
                          <a:latin typeface="+mn-lt"/>
                          <a:ea typeface="+mn-ea"/>
                          <a:cs typeface="+mn-cs"/>
                        </a:rPr>
                        <a:t>Elena Roxana, </a:t>
                      </a:r>
                      <a:r>
                        <a:rPr lang="en-US" sz="2400" b="1" kern="1200" dirty="0" err="1" smtClean="0">
                          <a:solidFill>
                            <a:schemeClr val="lt1"/>
                          </a:solidFill>
                          <a:latin typeface="+mn-lt"/>
                          <a:ea typeface="+mn-ea"/>
                          <a:cs typeface="+mn-cs"/>
                        </a:rPr>
                        <a:t>dkk</a:t>
                      </a:r>
                      <a:r>
                        <a:rPr lang="en-US" sz="2400" b="1" kern="1200" dirty="0" smtClean="0">
                          <a:solidFill>
                            <a:schemeClr val="lt1"/>
                          </a:solidFill>
                          <a:latin typeface="+mn-lt"/>
                          <a:ea typeface="+mn-ea"/>
                          <a:cs typeface="+mn-cs"/>
                        </a:rPr>
                        <a:t> </a:t>
                      </a:r>
                      <a:endParaRPr lang="id-ID" sz="2000" dirty="0" smtClean="0">
                        <a:effectLst/>
                        <a:latin typeface="Geometr212 BkCn BT" panose="020B0603020204020204" pitchFamily="34" charset="0"/>
                      </a:endParaRPr>
                    </a:p>
                  </a:txBody>
                  <a:tcPr marL="12649" marR="12649" marT="0" marB="0" anchor="ctr">
                    <a:solidFill>
                      <a:srgbClr val="7AB8BF"/>
                    </a:solidFill>
                  </a:tcPr>
                </a:tc>
                <a:tc>
                  <a:txBody>
                    <a:bodyPr/>
                    <a:lstStyle/>
                    <a:p>
                      <a:pPr algn="ctr">
                        <a:lnSpc>
                          <a:spcPct val="150000"/>
                        </a:lnSpc>
                        <a:spcAft>
                          <a:spcPts val="0"/>
                        </a:spcAft>
                      </a:pPr>
                      <a:r>
                        <a:rPr lang="en-US" sz="1600" b="1" dirty="0" smtClean="0">
                          <a:solidFill>
                            <a:srgbClr val="F7443D"/>
                          </a:solidFill>
                          <a:effectLst/>
                          <a:latin typeface="Geometr212 BkCn BT" panose="020B0603020204020204" pitchFamily="34" charset="0"/>
                          <a:ea typeface="MS Mincho"/>
                          <a:cs typeface="Times New Roman" panose="02020603050405020304" pitchFamily="18" charset="0"/>
                        </a:rPr>
                        <a:t>Mobil</a:t>
                      </a:r>
                      <a:endParaRPr lang="en-US" sz="1600" b="1" dirty="0">
                        <a:solidFill>
                          <a:srgbClr val="F7443D"/>
                        </a:solidFill>
                        <a:effectLst/>
                        <a:latin typeface="Geometr212 BkCn BT" panose="020B0603020204020204" pitchFamily="34" charset="0"/>
                        <a:ea typeface="MS Mincho"/>
                        <a:cs typeface="Times New Roman" panose="02020603050405020304" pitchFamily="18" charset="0"/>
                      </a:endParaRPr>
                    </a:p>
                  </a:txBody>
                  <a:tcPr marL="12649" marR="12649" marT="0" marB="0" anchor="ctr"/>
                </a:tc>
                <a:tc>
                  <a:txBody>
                    <a:bodyPr/>
                    <a:lstStyle/>
                    <a:p>
                      <a:pPr algn="ctr">
                        <a:lnSpc>
                          <a:spcPct val="150000"/>
                        </a:lnSpc>
                        <a:spcAft>
                          <a:spcPts val="0"/>
                        </a:spcAft>
                      </a:pPr>
                      <a:r>
                        <a:rPr lang="en-US" sz="1800" i="0" kern="1200" dirty="0" smtClean="0">
                          <a:solidFill>
                            <a:schemeClr val="dk1"/>
                          </a:solidFill>
                          <a:latin typeface="Geometr212 BkCn BT" pitchFamily="34" charset="0"/>
                          <a:ea typeface="+mn-ea"/>
                          <a:cs typeface="+mn-cs"/>
                        </a:rPr>
                        <a:t>Automatic Parking Access Using </a:t>
                      </a:r>
                      <a:r>
                        <a:rPr lang="en-US" sz="1800" i="0" kern="1200" dirty="0" err="1" smtClean="0">
                          <a:solidFill>
                            <a:schemeClr val="dk1"/>
                          </a:solidFill>
                          <a:latin typeface="Geometr212 BkCn BT" pitchFamily="34" charset="0"/>
                          <a:ea typeface="+mn-ea"/>
                          <a:cs typeface="+mn-cs"/>
                        </a:rPr>
                        <a:t>Openalpr</a:t>
                      </a:r>
                      <a:r>
                        <a:rPr lang="en-US" sz="1800" i="0" kern="1200" dirty="0" smtClean="0">
                          <a:solidFill>
                            <a:schemeClr val="dk1"/>
                          </a:solidFill>
                          <a:latin typeface="Geometr212 BkCn BT" pitchFamily="34" charset="0"/>
                          <a:ea typeface="+mn-ea"/>
                          <a:cs typeface="+mn-cs"/>
                        </a:rPr>
                        <a:t> On Raspberry Pi3</a:t>
                      </a:r>
                      <a:endParaRPr lang="en-US" sz="1600" i="0" dirty="0">
                        <a:effectLst/>
                        <a:latin typeface="Geometr212 BkCn BT" pitchFamily="34" charset="0"/>
                      </a:endParaRPr>
                    </a:p>
                  </a:txBody>
                  <a:tcPr marL="12649" marR="12649" marT="0" marB="0" anchor="ctr"/>
                </a:tc>
                <a:tc>
                  <a:txBody>
                    <a:bodyPr/>
                    <a:lstStyle/>
                    <a:p>
                      <a:pPr algn="ctr">
                        <a:lnSpc>
                          <a:spcPct val="150000"/>
                        </a:lnSpc>
                        <a:spcAft>
                          <a:spcPts val="0"/>
                        </a:spcAft>
                      </a:pPr>
                      <a:r>
                        <a:rPr lang="id-ID" sz="1600" dirty="0" smtClean="0">
                          <a:effectLst/>
                          <a:latin typeface="Geometr212 BkCn BT" panose="020B0603020204020204" pitchFamily="34" charset="0"/>
                        </a:rPr>
                        <a:t>201</a:t>
                      </a:r>
                      <a:r>
                        <a:rPr lang="en-US" sz="1600" dirty="0" smtClean="0">
                          <a:effectLst/>
                          <a:latin typeface="Geometr212 BkCn BT" panose="020B0603020204020204" pitchFamily="34" charset="0"/>
                        </a:rPr>
                        <a:t>6</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tc>
                <a:tc>
                  <a:txBody>
                    <a:bodyPr/>
                    <a:lstStyle/>
                    <a:p>
                      <a:pPr algn="ctr">
                        <a:lnSpc>
                          <a:spcPct val="150000"/>
                        </a:lnSpc>
                        <a:spcAft>
                          <a:spcPts val="0"/>
                        </a:spcAft>
                      </a:pPr>
                      <a:r>
                        <a:rPr lang="en-US" sz="1600" b="0" dirty="0" err="1" smtClean="0">
                          <a:effectLst/>
                          <a:latin typeface="Geometr212 BkCn BT" panose="020B0603020204020204" pitchFamily="34" charset="0"/>
                        </a:rPr>
                        <a:t>OpenALPR</a:t>
                      </a:r>
                      <a:r>
                        <a:rPr lang="en-US" sz="1600" b="0" dirty="0" smtClean="0">
                          <a:effectLst/>
                          <a:latin typeface="Geometr212 BkCn BT" panose="020B0603020204020204" pitchFamily="34" charset="0"/>
                        </a:rPr>
                        <a:t> with </a:t>
                      </a:r>
                      <a:r>
                        <a:rPr lang="en-US" sz="1600" b="0" dirty="0" err="1" smtClean="0">
                          <a:effectLst/>
                          <a:latin typeface="Geometr212 BkCn BT" panose="020B0603020204020204" pitchFamily="34" charset="0"/>
                        </a:rPr>
                        <a:t>OpenCV</a:t>
                      </a:r>
                      <a:r>
                        <a:rPr lang="en-US" sz="1600" b="0" dirty="0" smtClean="0">
                          <a:effectLst/>
                          <a:latin typeface="Geometr212 BkCn BT" panose="020B0603020204020204" pitchFamily="34" charset="0"/>
                        </a:rPr>
                        <a:t>, </a:t>
                      </a:r>
                    </a:p>
                    <a:p>
                      <a:pPr algn="ctr">
                        <a:lnSpc>
                          <a:spcPct val="150000"/>
                        </a:lnSpc>
                        <a:spcAft>
                          <a:spcPts val="0"/>
                        </a:spcAft>
                      </a:pPr>
                      <a:r>
                        <a:rPr lang="en-US" sz="1600" b="0" dirty="0" err="1" smtClean="0">
                          <a:effectLst/>
                          <a:latin typeface="Geometr212 BkCn BT" panose="020B0603020204020204" pitchFamily="34" charset="0"/>
                        </a:rPr>
                        <a:t>TesserractOCR</a:t>
                      </a:r>
                      <a:r>
                        <a:rPr lang="en-US" sz="1600" b="0" dirty="0" smtClean="0">
                          <a:effectLst/>
                          <a:latin typeface="Geometr212 BkCn BT" panose="020B0603020204020204" pitchFamily="34" charset="0"/>
                        </a:rPr>
                        <a:t>, </a:t>
                      </a:r>
                      <a:endParaRPr lang="id-ID" sz="1600" b="1" dirty="0">
                        <a:effectLst/>
                        <a:latin typeface="Geometr212 BkCn BT" panose="020B0603020204020204" pitchFamily="34" charset="0"/>
                      </a:endParaRPr>
                    </a:p>
                  </a:txBody>
                  <a:tcPr marL="12649" marR="12649" marT="0" marB="0" anchor="ctr"/>
                </a:tc>
                <a:tc>
                  <a:txBody>
                    <a:bodyPr/>
                    <a:lstStyle/>
                    <a:p>
                      <a:pPr algn="ctr">
                        <a:lnSpc>
                          <a:spcPct val="100000"/>
                        </a:lnSpc>
                        <a:spcAft>
                          <a:spcPts val="0"/>
                        </a:spcAft>
                      </a:pPr>
                      <a:r>
                        <a:rPr lang="en-US" sz="1600" b="1" i="0" kern="1200" dirty="0" smtClean="0">
                          <a:solidFill>
                            <a:schemeClr val="dk1"/>
                          </a:solidFill>
                          <a:latin typeface="+mn-lt"/>
                          <a:ea typeface="+mn-ea"/>
                          <a:cs typeface="+mn-cs"/>
                        </a:rPr>
                        <a:t>The maximum resolution </a:t>
                      </a:r>
                      <a:br>
                        <a:rPr lang="en-US" sz="1600" b="1" i="0" kern="1200" dirty="0" smtClean="0">
                          <a:solidFill>
                            <a:schemeClr val="dk1"/>
                          </a:solidFill>
                          <a:latin typeface="+mn-lt"/>
                          <a:ea typeface="+mn-ea"/>
                          <a:cs typeface="+mn-cs"/>
                        </a:rPr>
                      </a:br>
                      <a:r>
                        <a:rPr lang="en-US" sz="1600" b="1" i="0" kern="1200" dirty="0" smtClean="0">
                          <a:solidFill>
                            <a:schemeClr val="dk1"/>
                          </a:solidFill>
                          <a:latin typeface="+mn-lt"/>
                          <a:ea typeface="+mn-ea"/>
                          <a:cs typeface="+mn-cs"/>
                        </a:rPr>
                        <a:t>1280x720 </a:t>
                      </a:r>
                      <a:r>
                        <a:rPr lang="en-US" sz="1600" b="1" i="0" kern="1200" dirty="0" err="1" smtClean="0">
                          <a:solidFill>
                            <a:schemeClr val="dk1"/>
                          </a:solidFill>
                          <a:latin typeface="+mn-lt"/>
                          <a:ea typeface="+mn-ea"/>
                          <a:cs typeface="+mn-cs"/>
                        </a:rPr>
                        <a:t>pixels,</a:t>
                      </a:r>
                      <a:r>
                        <a:rPr lang="en-US" sz="1600" i="0" kern="1200" dirty="0" err="1" smtClean="0">
                          <a:solidFill>
                            <a:schemeClr val="dk1"/>
                          </a:solidFill>
                          <a:latin typeface="+mn-lt"/>
                          <a:ea typeface="+mn-ea"/>
                          <a:cs typeface="+mn-cs"/>
                        </a:rPr>
                        <a:t>The</a:t>
                      </a:r>
                      <a:r>
                        <a:rPr lang="en-US" sz="1600" i="0" kern="1200" dirty="0" smtClean="0">
                          <a:solidFill>
                            <a:schemeClr val="dk1"/>
                          </a:solidFill>
                          <a:latin typeface="+mn-lt"/>
                          <a:ea typeface="+mn-ea"/>
                          <a:cs typeface="+mn-cs"/>
                        </a:rPr>
                        <a:t> </a:t>
                      </a:r>
                      <a:r>
                        <a:rPr lang="en-US" sz="1600" b="1" i="0" kern="1200" dirty="0" smtClean="0">
                          <a:solidFill>
                            <a:schemeClr val="dk1"/>
                          </a:solidFill>
                          <a:latin typeface="+mn-lt"/>
                          <a:ea typeface="+mn-ea"/>
                          <a:cs typeface="+mn-cs"/>
                        </a:rPr>
                        <a:t>minimum distance </a:t>
                      </a:r>
                      <a:r>
                        <a:rPr lang="en-US" sz="1600" i="0" kern="1200" dirty="0" smtClean="0">
                          <a:solidFill>
                            <a:schemeClr val="dk1"/>
                          </a:solidFill>
                          <a:latin typeface="+mn-lt"/>
                          <a:ea typeface="+mn-ea"/>
                          <a:cs typeface="+mn-cs"/>
                        </a:rPr>
                        <a:t>of</a:t>
                      </a:r>
                      <a:br>
                        <a:rPr lang="en-US" sz="1600" i="0" kern="1200" dirty="0" smtClean="0">
                          <a:solidFill>
                            <a:schemeClr val="dk1"/>
                          </a:solidFill>
                          <a:latin typeface="+mn-lt"/>
                          <a:ea typeface="+mn-ea"/>
                          <a:cs typeface="+mn-cs"/>
                        </a:rPr>
                      </a:br>
                      <a:r>
                        <a:rPr lang="en-US" sz="1600" i="0" kern="1200" dirty="0" smtClean="0">
                          <a:solidFill>
                            <a:schemeClr val="dk1"/>
                          </a:solidFill>
                          <a:latin typeface="+mn-lt"/>
                          <a:ea typeface="+mn-ea"/>
                          <a:cs typeface="+mn-cs"/>
                        </a:rPr>
                        <a:t>the car in front of the camera was calibrated to </a:t>
                      </a:r>
                      <a:r>
                        <a:rPr lang="en-US" sz="2000" b="1" i="0" kern="1200" dirty="0" smtClean="0">
                          <a:solidFill>
                            <a:schemeClr val="dk1"/>
                          </a:solidFill>
                          <a:latin typeface="+mn-lt"/>
                          <a:ea typeface="+mn-ea"/>
                          <a:cs typeface="+mn-cs"/>
                        </a:rPr>
                        <a:t>1m</a:t>
                      </a:r>
                      <a:r>
                        <a:rPr lang="en-US" sz="1600" i="0" kern="1200" dirty="0" smtClean="0">
                          <a:solidFill>
                            <a:schemeClr val="dk1"/>
                          </a:solidFill>
                          <a:latin typeface="+mn-lt"/>
                          <a:ea typeface="+mn-ea"/>
                          <a:cs typeface="+mn-cs"/>
                        </a:rPr>
                        <a:t>. </a:t>
                      </a:r>
                      <a:r>
                        <a:rPr lang="en-US" sz="1600" b="1" i="0" kern="1200" dirty="0" smtClean="0">
                          <a:solidFill>
                            <a:schemeClr val="dk1"/>
                          </a:solidFill>
                          <a:latin typeface="+mn-lt"/>
                          <a:ea typeface="+mn-ea"/>
                          <a:cs typeface="+mn-cs"/>
                        </a:rPr>
                        <a:t>The</a:t>
                      </a:r>
                      <a:br>
                        <a:rPr lang="en-US" sz="1600" b="1" i="0" kern="1200" dirty="0" smtClean="0">
                          <a:solidFill>
                            <a:schemeClr val="dk1"/>
                          </a:solidFill>
                          <a:latin typeface="+mn-lt"/>
                          <a:ea typeface="+mn-ea"/>
                          <a:cs typeface="+mn-cs"/>
                        </a:rPr>
                      </a:br>
                      <a:r>
                        <a:rPr lang="en-US" sz="1600" b="1" i="0" kern="1200" dirty="0" smtClean="0">
                          <a:solidFill>
                            <a:schemeClr val="dk1"/>
                          </a:solidFill>
                          <a:latin typeface="+mn-lt"/>
                          <a:ea typeface="+mn-ea"/>
                          <a:cs typeface="+mn-cs"/>
                        </a:rPr>
                        <a:t>maximum range distance </a:t>
                      </a:r>
                      <a:r>
                        <a:rPr lang="en-US" sz="1600" i="0" kern="1200" dirty="0" smtClean="0">
                          <a:solidFill>
                            <a:schemeClr val="dk1"/>
                          </a:solidFill>
                          <a:latin typeface="+mn-lt"/>
                          <a:ea typeface="+mn-ea"/>
                          <a:cs typeface="+mn-cs"/>
                        </a:rPr>
                        <a:t>from the camera was observed</a:t>
                      </a:r>
                      <a:br>
                        <a:rPr lang="en-US" sz="1600" i="0" kern="1200" dirty="0" smtClean="0">
                          <a:solidFill>
                            <a:schemeClr val="dk1"/>
                          </a:solidFill>
                          <a:latin typeface="+mn-lt"/>
                          <a:ea typeface="+mn-ea"/>
                          <a:cs typeface="+mn-cs"/>
                        </a:rPr>
                      </a:br>
                      <a:r>
                        <a:rPr lang="en-US" sz="1600" i="0" kern="1200" dirty="0" smtClean="0">
                          <a:solidFill>
                            <a:schemeClr val="dk1"/>
                          </a:solidFill>
                          <a:latin typeface="+mn-lt"/>
                          <a:ea typeface="+mn-ea"/>
                          <a:cs typeface="+mn-cs"/>
                        </a:rPr>
                        <a:t>while testing between </a:t>
                      </a:r>
                      <a:r>
                        <a:rPr lang="en-US" sz="2000" b="1" i="0" kern="1200" dirty="0" smtClean="0">
                          <a:solidFill>
                            <a:schemeClr val="dk1"/>
                          </a:solidFill>
                          <a:latin typeface="+mn-lt"/>
                          <a:ea typeface="+mn-ea"/>
                          <a:cs typeface="+mn-cs"/>
                        </a:rPr>
                        <a:t>2-3m</a:t>
                      </a:r>
                      <a:r>
                        <a:rPr lang="en-US" sz="1600" i="0" kern="1200" dirty="0" smtClean="0">
                          <a:solidFill>
                            <a:schemeClr val="dk1"/>
                          </a:solidFill>
                          <a:latin typeface="+mn-lt"/>
                          <a:ea typeface="+mn-ea"/>
                          <a:cs typeface="+mn-cs"/>
                        </a:rPr>
                        <a:t>, however this </a:t>
                      </a:r>
                      <a:r>
                        <a:rPr lang="en-US" sz="1600" b="1" i="0" kern="1200" dirty="0" smtClean="0">
                          <a:solidFill>
                            <a:schemeClr val="dk1"/>
                          </a:solidFill>
                          <a:latin typeface="+mn-lt"/>
                          <a:ea typeface="+mn-ea"/>
                          <a:cs typeface="+mn-cs"/>
                        </a:rPr>
                        <a:t>depends on the</a:t>
                      </a:r>
                      <a:br>
                        <a:rPr lang="en-US" sz="1600" b="1" i="0" kern="1200" dirty="0" smtClean="0">
                          <a:solidFill>
                            <a:schemeClr val="dk1"/>
                          </a:solidFill>
                          <a:latin typeface="+mn-lt"/>
                          <a:ea typeface="+mn-ea"/>
                          <a:cs typeface="+mn-cs"/>
                        </a:rPr>
                      </a:br>
                      <a:r>
                        <a:rPr lang="en-US" sz="1600" b="1" i="0" kern="1200" dirty="0" smtClean="0">
                          <a:solidFill>
                            <a:schemeClr val="dk1"/>
                          </a:solidFill>
                          <a:latin typeface="+mn-lt"/>
                          <a:ea typeface="+mn-ea"/>
                          <a:cs typeface="+mn-cs"/>
                        </a:rPr>
                        <a:t>lighting conditions.</a:t>
                      </a:r>
                    </a:p>
                    <a:p>
                      <a:pPr algn="ctr">
                        <a:lnSpc>
                          <a:spcPct val="100000"/>
                        </a:lnSpc>
                        <a:spcAft>
                          <a:spcPts val="0"/>
                        </a:spcAft>
                      </a:pPr>
                      <a:r>
                        <a:rPr lang="en-US" sz="2000" b="1" i="0" kern="1200" dirty="0" smtClean="0">
                          <a:solidFill>
                            <a:schemeClr val="dk1"/>
                          </a:solidFill>
                          <a:latin typeface="+mn-lt"/>
                          <a:ea typeface="+mn-ea"/>
                          <a:cs typeface="+mn-cs"/>
                        </a:rPr>
                        <a:t>Total Processing time </a:t>
                      </a:r>
                    </a:p>
                    <a:p>
                      <a:pPr algn="ctr">
                        <a:lnSpc>
                          <a:spcPct val="100000"/>
                        </a:lnSpc>
                        <a:spcAft>
                          <a:spcPts val="0"/>
                        </a:spcAft>
                      </a:pPr>
                      <a:r>
                        <a:rPr lang="en-US" sz="2000" b="1" i="0" kern="1200" dirty="0" smtClean="0">
                          <a:solidFill>
                            <a:schemeClr val="dk1"/>
                          </a:solidFill>
                          <a:latin typeface="+mn-lt"/>
                          <a:ea typeface="+mn-ea"/>
                          <a:cs typeface="+mn-cs"/>
                        </a:rPr>
                        <a:t>800.2 ms</a:t>
                      </a:r>
                      <a:r>
                        <a:rPr lang="en-US" sz="1600" i="0" kern="1200" dirty="0" smtClean="0">
                          <a:solidFill>
                            <a:schemeClr val="dk1"/>
                          </a:solidFill>
                          <a:latin typeface="+mn-lt"/>
                          <a:ea typeface="+mn-ea"/>
                          <a:cs typeface="+mn-cs"/>
                        </a:rPr>
                        <a:t/>
                      </a:r>
                      <a:br>
                        <a:rPr lang="en-US" sz="1600" i="0" kern="1200" dirty="0" smtClean="0">
                          <a:solidFill>
                            <a:schemeClr val="dk1"/>
                          </a:solidFill>
                          <a:latin typeface="+mn-lt"/>
                          <a:ea typeface="+mn-ea"/>
                          <a:cs typeface="+mn-cs"/>
                        </a:rPr>
                      </a:br>
                      <a:r>
                        <a:rPr lang="en-US" sz="1800" i="0" kern="1200" dirty="0" smtClean="0">
                          <a:solidFill>
                            <a:schemeClr val="dk1"/>
                          </a:solidFill>
                          <a:latin typeface="+mn-lt"/>
                          <a:ea typeface="+mn-ea"/>
                          <a:cs typeface="+mn-cs"/>
                        </a:rPr>
                        <a:t/>
                      </a:r>
                      <a:br>
                        <a:rPr lang="en-US" sz="1800" i="0" kern="1200" dirty="0" smtClean="0">
                          <a:solidFill>
                            <a:schemeClr val="dk1"/>
                          </a:solidFill>
                          <a:latin typeface="+mn-lt"/>
                          <a:ea typeface="+mn-ea"/>
                          <a:cs typeface="+mn-cs"/>
                        </a:rPr>
                      </a:br>
                      <a:endParaRPr lang="nn-NO" sz="1600" dirty="0" smtClean="0">
                        <a:effectLst/>
                        <a:latin typeface="Geometr212 BkCn BT" panose="020B0603020204020204" pitchFamily="34" charset="0"/>
                      </a:endParaRPr>
                    </a:p>
                  </a:txBody>
                  <a:tcPr marL="12649" marR="12649" marT="0" marB="0" anchor="ctr"/>
                </a:tc>
              </a:tr>
            </a:tbl>
          </a:graphicData>
        </a:graphic>
      </p:graphicFrame>
      <p:sp>
        <p:nvSpPr>
          <p:cNvPr id="9" name="Rectangle 3">
            <a:extLst>
              <a:ext uri="{FF2B5EF4-FFF2-40B4-BE49-F238E27FC236}">
                <a16:creationId xmlns:a16="http://schemas.microsoft.com/office/drawing/2014/main" xmlns="" id="{F0AC3E60-5ECD-41B9-9873-DAFD31DDF8D4}"/>
              </a:ext>
            </a:extLst>
          </p:cNvPr>
          <p:cNvSpPr/>
          <p:nvPr/>
        </p:nvSpPr>
        <p:spPr>
          <a:xfrm>
            <a:off x="750628" y="509227"/>
            <a:ext cx="5637991" cy="514165"/>
          </a:xfrm>
          <a:prstGeom prst="rect">
            <a:avLst/>
          </a:prstGeom>
          <a:solidFill>
            <a:srgbClr val="A6CFFC"/>
          </a:solidFill>
        </p:spPr>
        <p:txBody>
          <a:bodyPr wrap="none">
            <a:noAutofit/>
          </a:bodyPr>
          <a:lstStyle/>
          <a:p>
            <a:r>
              <a:rPr lang="en-US" altLang="zh-CN" sz="2800" b="1" spc="6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PENELITIAN TERKAIT</a:t>
            </a:r>
            <a:endParaRPr lang="en-US" altLang="zh-CN" sz="2800" b="1" spc="600"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Tree>
    <p:extLst>
      <p:ext uri="{BB962C8B-B14F-4D97-AF65-F5344CB8AC3E}">
        <p14:creationId xmlns:p14="http://schemas.microsoft.com/office/powerpoint/2010/main" xmlns="" val="3548882834"/>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61">
            <a:extLst>
              <a:ext uri="{FF2B5EF4-FFF2-40B4-BE49-F238E27FC236}">
                <a16:creationId xmlns:a16="http://schemas.microsoft.com/office/drawing/2014/main" xmlns="" id="{80F22C5C-F2C7-4ECB-8DBE-0B218291E2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3" name="组合 1">
            <a:extLst>
              <a:ext uri="{FF2B5EF4-FFF2-40B4-BE49-F238E27FC236}">
                <a16:creationId xmlns:a16="http://schemas.microsoft.com/office/drawing/2014/main" xmlns="" id="{BAD7FE07-FE85-4961-B86F-C1791AD31D8C}"/>
              </a:ext>
            </a:extLst>
          </p:cNvPr>
          <p:cNvGrpSpPr/>
          <p:nvPr/>
        </p:nvGrpSpPr>
        <p:grpSpPr>
          <a:xfrm>
            <a:off x="442913" y="428624"/>
            <a:ext cx="11280774" cy="5962652"/>
            <a:chOff x="442913" y="428624"/>
            <a:chExt cx="11280774" cy="5962652"/>
          </a:xfrm>
        </p:grpSpPr>
        <p:sp>
          <p:nvSpPr>
            <p:cNvPr id="6"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7"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8" name="矩形 6">
              <a:extLst>
                <a:ext uri="{FF2B5EF4-FFF2-40B4-BE49-F238E27FC236}">
                  <a16:creationId xmlns:a16="http://schemas.microsoft.com/office/drawing/2014/main" xmlns=""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grpSp>
      <p:graphicFrame>
        <p:nvGraphicFramePr>
          <p:cNvPr id="10" name="Table 9"/>
          <p:cNvGraphicFramePr>
            <a:graphicFrameLocks noGrp="1"/>
          </p:cNvGraphicFramePr>
          <p:nvPr>
            <p:extLst>
              <p:ext uri="{D42A27DB-BD31-4B8C-83A1-F6EECF244321}">
                <p14:modId xmlns:p14="http://schemas.microsoft.com/office/powerpoint/2010/main" xmlns="" val="648909009"/>
              </p:ext>
            </p:extLst>
          </p:nvPr>
        </p:nvGraphicFramePr>
        <p:xfrm>
          <a:off x="415785" y="456755"/>
          <a:ext cx="11559653" cy="6446520"/>
        </p:xfrm>
        <a:graphic>
          <a:graphicData uri="http://schemas.openxmlformats.org/drawingml/2006/table">
            <a:tbl>
              <a:tblPr firstRow="1" firstCol="1" bandRow="1">
                <a:tableStyleId>{5C22544A-7EE6-4342-B048-85BDC9FD1C3A}</a:tableStyleId>
              </a:tblPr>
              <a:tblGrid>
                <a:gridCol w="1803057"/>
                <a:gridCol w="693057"/>
                <a:gridCol w="2432235"/>
                <a:gridCol w="1006892"/>
                <a:gridCol w="2118398"/>
                <a:gridCol w="3506014"/>
              </a:tblGrid>
              <a:tr h="123944">
                <a:tc>
                  <a:txBody>
                    <a:bodyPr/>
                    <a:lstStyle/>
                    <a:p>
                      <a:pPr algn="ctr">
                        <a:lnSpc>
                          <a:spcPct val="150000"/>
                        </a:lnSpc>
                        <a:spcAft>
                          <a:spcPts val="0"/>
                        </a:spcAft>
                      </a:pPr>
                      <a:r>
                        <a:rPr lang="id-ID" sz="1600" dirty="0">
                          <a:effectLst/>
                          <a:latin typeface="Geometr212 BkCn BT" panose="020B0603020204020204" pitchFamily="34" charset="0"/>
                        </a:rPr>
                        <a:t>Peneliti</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en-US" sz="1600" dirty="0" err="1" smtClean="0">
                          <a:effectLst/>
                          <a:latin typeface="Geometr212 BkCn BT" panose="020B0603020204020204" pitchFamily="34" charset="0"/>
                          <a:ea typeface="MS Mincho"/>
                          <a:cs typeface="Times New Roman" panose="02020603050405020304" pitchFamily="18" charset="0"/>
                        </a:rPr>
                        <a:t>Objek</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id-ID" sz="1600" dirty="0">
                          <a:effectLst/>
                          <a:latin typeface="Geometr212 BkCn BT" panose="020B0603020204020204" pitchFamily="34" charset="0"/>
                        </a:rPr>
                        <a:t>Judul</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id-ID" sz="1600" dirty="0">
                          <a:effectLst/>
                          <a:latin typeface="Geometr212 BkCn BT" panose="020B0603020204020204" pitchFamily="34" charset="0"/>
                        </a:rPr>
                        <a:t>Tahun</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id-ID" sz="1600" dirty="0">
                          <a:effectLst/>
                          <a:latin typeface="Geometr212 BkCn BT" panose="020B0603020204020204" pitchFamily="34" charset="0"/>
                        </a:rPr>
                        <a:t>Metode</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c>
                  <a:txBody>
                    <a:bodyPr/>
                    <a:lstStyle/>
                    <a:p>
                      <a:pPr algn="ctr">
                        <a:lnSpc>
                          <a:spcPct val="150000"/>
                        </a:lnSpc>
                        <a:spcAft>
                          <a:spcPts val="0"/>
                        </a:spcAft>
                      </a:pPr>
                      <a:r>
                        <a:rPr lang="id-ID" sz="1600" dirty="0">
                          <a:effectLst/>
                          <a:latin typeface="Geometr212 BkCn BT" panose="020B0603020204020204" pitchFamily="34" charset="0"/>
                        </a:rPr>
                        <a:t>Hasil</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solidFill>
                      <a:srgbClr val="7AB8BF"/>
                    </a:solidFill>
                  </a:tcPr>
                </a:tc>
              </a:tr>
              <a:tr h="398786">
                <a:tc>
                  <a:txBody>
                    <a:bodyPr/>
                    <a:lstStyle/>
                    <a:p>
                      <a:pPr algn="ctr">
                        <a:lnSpc>
                          <a:spcPct val="150000"/>
                        </a:lnSpc>
                        <a:spcAft>
                          <a:spcPts val="0"/>
                        </a:spcAft>
                      </a:pPr>
                      <a:r>
                        <a:rPr lang="en-US" sz="2000" dirty="0" smtClean="0">
                          <a:effectLst/>
                          <a:latin typeface="Geometr212 BkCn BT" panose="020B0603020204020204" pitchFamily="34" charset="0"/>
                        </a:rPr>
                        <a:t>Prof R.M </a:t>
                      </a:r>
                      <a:r>
                        <a:rPr lang="en-US" sz="2000" dirty="0" err="1" smtClean="0">
                          <a:effectLst/>
                          <a:latin typeface="Geometr212 BkCn BT" panose="020B0603020204020204" pitchFamily="34" charset="0"/>
                        </a:rPr>
                        <a:t>Sahu</a:t>
                      </a:r>
                      <a:r>
                        <a:rPr lang="en-US" sz="2000" dirty="0" smtClean="0">
                          <a:effectLst/>
                          <a:latin typeface="Geometr212 BkCn BT" panose="020B0603020204020204" pitchFamily="34" charset="0"/>
                        </a:rPr>
                        <a:t>, </a:t>
                      </a:r>
                      <a:r>
                        <a:rPr lang="en-US" sz="2000" dirty="0" err="1" smtClean="0">
                          <a:effectLst/>
                          <a:latin typeface="Geometr212 BkCn BT" panose="020B0603020204020204" pitchFamily="34" charset="0"/>
                        </a:rPr>
                        <a:t>Namrata</a:t>
                      </a:r>
                      <a:r>
                        <a:rPr lang="en-US" sz="2000" dirty="0" smtClean="0">
                          <a:effectLst/>
                          <a:latin typeface="Geometr212 BkCn BT" panose="020B0603020204020204" pitchFamily="34" charset="0"/>
                        </a:rPr>
                        <a:t> </a:t>
                      </a:r>
                      <a:r>
                        <a:rPr lang="en-US" sz="2000" dirty="0" err="1" smtClean="0">
                          <a:effectLst/>
                          <a:latin typeface="Geometr212 BkCn BT" panose="020B0603020204020204" pitchFamily="34" charset="0"/>
                        </a:rPr>
                        <a:t>B.Gaikward</a:t>
                      </a:r>
                      <a:r>
                        <a:rPr lang="en-US" sz="2000" dirty="0" smtClean="0">
                          <a:effectLst/>
                          <a:latin typeface="Geometr212 BkCn BT" panose="020B0603020204020204" pitchFamily="34" charset="0"/>
                        </a:rPr>
                        <a:t>,</a:t>
                      </a:r>
                      <a:r>
                        <a:rPr lang="en-US" sz="2000" baseline="0" dirty="0" smtClean="0">
                          <a:effectLst/>
                          <a:latin typeface="Geometr212 BkCn BT" panose="020B0603020204020204" pitchFamily="34" charset="0"/>
                        </a:rPr>
                        <a:t> </a:t>
                      </a:r>
                      <a:r>
                        <a:rPr lang="en-US" sz="2000" baseline="0" dirty="0" err="1" smtClean="0">
                          <a:effectLst/>
                          <a:latin typeface="Geometr212 BkCn BT" panose="020B0603020204020204" pitchFamily="34" charset="0"/>
                        </a:rPr>
                        <a:t>dkk</a:t>
                      </a:r>
                      <a:endParaRPr lang="id-ID" sz="2000" dirty="0" smtClean="0">
                        <a:effectLst/>
                        <a:latin typeface="Geometr212 BkCn BT" panose="020B0603020204020204" pitchFamily="34" charset="0"/>
                      </a:endParaRPr>
                    </a:p>
                  </a:txBody>
                  <a:tcPr marL="12649" marR="12649" marT="0" marB="0" anchor="ctr">
                    <a:solidFill>
                      <a:srgbClr val="7AB8BF"/>
                    </a:solidFill>
                  </a:tcPr>
                </a:tc>
                <a:tc>
                  <a:txBody>
                    <a:bodyPr/>
                    <a:lstStyle/>
                    <a:p>
                      <a:pPr algn="ctr">
                        <a:lnSpc>
                          <a:spcPct val="150000"/>
                        </a:lnSpc>
                        <a:spcAft>
                          <a:spcPts val="0"/>
                        </a:spcAft>
                      </a:pPr>
                      <a:r>
                        <a:rPr lang="en-US" sz="1600" b="1" dirty="0" err="1" smtClean="0">
                          <a:solidFill>
                            <a:srgbClr val="F7443D"/>
                          </a:solidFill>
                          <a:effectLst/>
                          <a:latin typeface="Geometr212 BkCn BT" panose="020B0603020204020204" pitchFamily="34" charset="0"/>
                          <a:ea typeface="MS Mincho"/>
                          <a:cs typeface="Times New Roman" panose="02020603050405020304" pitchFamily="18" charset="0"/>
                        </a:rPr>
                        <a:t>Kendaraan</a:t>
                      </a:r>
                      <a:endParaRPr lang="en-US" sz="1600" b="1" dirty="0">
                        <a:solidFill>
                          <a:srgbClr val="F7443D"/>
                        </a:solidFill>
                        <a:effectLst/>
                        <a:latin typeface="Geometr212 BkCn BT" panose="020B0603020204020204" pitchFamily="34" charset="0"/>
                        <a:ea typeface="MS Mincho"/>
                        <a:cs typeface="Times New Roman" panose="02020603050405020304" pitchFamily="18" charset="0"/>
                      </a:endParaRPr>
                    </a:p>
                  </a:txBody>
                  <a:tcPr marL="12649" marR="12649" marT="0" marB="0" anchor="ctr"/>
                </a:tc>
                <a:tc>
                  <a:txBody>
                    <a:bodyPr/>
                    <a:lstStyle/>
                    <a:p>
                      <a:pPr algn="ctr">
                        <a:lnSpc>
                          <a:spcPct val="150000"/>
                        </a:lnSpc>
                        <a:spcAft>
                          <a:spcPts val="0"/>
                        </a:spcAft>
                      </a:pPr>
                      <a:r>
                        <a:rPr lang="en-US" sz="1800" i="0" kern="1200" dirty="0" err="1" smtClean="0">
                          <a:solidFill>
                            <a:schemeClr val="dk1"/>
                          </a:solidFill>
                          <a:latin typeface="+mn-lt"/>
                          <a:ea typeface="+mn-ea"/>
                          <a:cs typeface="+mn-cs"/>
                        </a:rPr>
                        <a:t>IoT</a:t>
                      </a:r>
                      <a:r>
                        <a:rPr lang="en-US" sz="1800" i="0" kern="1200" dirty="0" smtClean="0">
                          <a:solidFill>
                            <a:schemeClr val="dk1"/>
                          </a:solidFill>
                          <a:latin typeface="+mn-lt"/>
                          <a:ea typeface="+mn-ea"/>
                          <a:cs typeface="+mn-cs"/>
                        </a:rPr>
                        <a:t> Based Automatic Vehicle License Plate</a:t>
                      </a:r>
                      <a:br>
                        <a:rPr lang="en-US" sz="1800" i="0" kern="1200" dirty="0" smtClean="0">
                          <a:solidFill>
                            <a:schemeClr val="dk1"/>
                          </a:solidFill>
                          <a:latin typeface="+mn-lt"/>
                          <a:ea typeface="+mn-ea"/>
                          <a:cs typeface="+mn-cs"/>
                        </a:rPr>
                      </a:br>
                      <a:r>
                        <a:rPr lang="en-US" sz="1800" i="0" kern="1200" dirty="0" smtClean="0">
                          <a:solidFill>
                            <a:schemeClr val="dk1"/>
                          </a:solidFill>
                          <a:latin typeface="+mn-lt"/>
                          <a:ea typeface="+mn-ea"/>
                          <a:cs typeface="+mn-cs"/>
                        </a:rPr>
                        <a:t>Recognition System</a:t>
                      </a:r>
                      <a:br>
                        <a:rPr lang="en-US" sz="1800" i="0" kern="1200" dirty="0" smtClean="0">
                          <a:solidFill>
                            <a:schemeClr val="dk1"/>
                          </a:solidFill>
                          <a:latin typeface="+mn-lt"/>
                          <a:ea typeface="+mn-ea"/>
                          <a:cs typeface="+mn-cs"/>
                        </a:rPr>
                      </a:br>
                      <a:endParaRPr lang="en-US" sz="1600" i="0" dirty="0">
                        <a:effectLst/>
                        <a:latin typeface="Geometr212 BkCn BT" pitchFamily="34" charset="0"/>
                      </a:endParaRPr>
                    </a:p>
                  </a:txBody>
                  <a:tcPr marL="12649" marR="12649" marT="0" marB="0" anchor="ctr"/>
                </a:tc>
                <a:tc>
                  <a:txBody>
                    <a:bodyPr/>
                    <a:lstStyle/>
                    <a:p>
                      <a:pPr algn="ctr">
                        <a:lnSpc>
                          <a:spcPct val="150000"/>
                        </a:lnSpc>
                        <a:spcAft>
                          <a:spcPts val="0"/>
                        </a:spcAft>
                      </a:pPr>
                      <a:r>
                        <a:rPr lang="en-US" sz="1600" dirty="0" smtClean="0">
                          <a:effectLst/>
                          <a:latin typeface="Geometr212 BkCn BT" panose="020B0603020204020204" pitchFamily="34" charset="0"/>
                          <a:ea typeface="MS Mincho"/>
                          <a:cs typeface="Times New Roman" panose="02020603050405020304" pitchFamily="18" charset="0"/>
                        </a:rPr>
                        <a:t>2017</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tc>
                <a:tc>
                  <a:txBody>
                    <a:bodyPr/>
                    <a:lstStyle/>
                    <a:p>
                      <a:pPr algn="ctr">
                        <a:lnSpc>
                          <a:spcPct val="150000"/>
                        </a:lnSpc>
                        <a:spcAft>
                          <a:spcPts val="0"/>
                        </a:spcAft>
                      </a:pPr>
                      <a:r>
                        <a:rPr lang="en-US" sz="1800" i="0" kern="1200" dirty="0" smtClean="0">
                          <a:solidFill>
                            <a:schemeClr val="dk1"/>
                          </a:solidFill>
                          <a:latin typeface="+mn-lt"/>
                          <a:ea typeface="+mn-ea"/>
                          <a:cs typeface="+mn-cs"/>
                        </a:rPr>
                        <a:t>Gray scale/</a:t>
                      </a:r>
                      <a:r>
                        <a:rPr lang="en-US" sz="1800" i="0" kern="1200" dirty="0" err="1" smtClean="0">
                          <a:solidFill>
                            <a:schemeClr val="dk1"/>
                          </a:solidFill>
                          <a:latin typeface="+mn-lt"/>
                          <a:ea typeface="+mn-ea"/>
                          <a:cs typeface="+mn-cs"/>
                        </a:rPr>
                        <a:t>binirazation</a:t>
                      </a:r>
                      <a:r>
                        <a:rPr lang="en-US" sz="1800" i="0" kern="1200" dirty="0" smtClean="0">
                          <a:solidFill>
                            <a:schemeClr val="dk1"/>
                          </a:solidFill>
                          <a:latin typeface="+mn-lt"/>
                          <a:ea typeface="+mn-ea"/>
                          <a:cs typeface="+mn-cs"/>
                        </a:rPr>
                        <a:t>, median filtering </a:t>
                      </a:r>
                      <a:r>
                        <a:rPr lang="en-US" sz="1800" i="0" kern="1200" dirty="0" err="1" smtClean="0">
                          <a:solidFill>
                            <a:schemeClr val="dk1"/>
                          </a:solidFill>
                          <a:latin typeface="+mn-lt"/>
                          <a:ea typeface="+mn-ea"/>
                          <a:cs typeface="+mn-cs"/>
                        </a:rPr>
                        <a:t>Method,Plate</a:t>
                      </a:r>
                      <a:r>
                        <a:rPr lang="en-US" sz="1800" i="0" kern="1200" dirty="0" smtClean="0">
                          <a:solidFill>
                            <a:schemeClr val="dk1"/>
                          </a:solidFill>
                          <a:latin typeface="+mn-lt"/>
                          <a:ea typeface="+mn-ea"/>
                          <a:cs typeface="+mn-cs"/>
                        </a:rPr>
                        <a:t> localization,</a:t>
                      </a:r>
                      <a:r>
                        <a:rPr lang="en-US" sz="1800" i="0" kern="1200" baseline="0" dirty="0" smtClean="0">
                          <a:solidFill>
                            <a:schemeClr val="dk1"/>
                          </a:solidFill>
                          <a:latin typeface="+mn-lt"/>
                          <a:ea typeface="+mn-ea"/>
                          <a:cs typeface="+mn-cs"/>
                        </a:rPr>
                        <a:t> </a:t>
                      </a:r>
                      <a:r>
                        <a:rPr lang="en-US" sz="1800" i="0" kern="1200" dirty="0" smtClean="0">
                          <a:solidFill>
                            <a:schemeClr val="dk1"/>
                          </a:solidFill>
                          <a:latin typeface="+mn-lt"/>
                          <a:ea typeface="+mn-ea"/>
                          <a:cs typeface="+mn-cs"/>
                        </a:rPr>
                        <a:t>Character segmentation</a:t>
                      </a:r>
                      <a:br>
                        <a:rPr lang="en-US" sz="1800" i="0" kern="1200" dirty="0" smtClean="0">
                          <a:solidFill>
                            <a:schemeClr val="dk1"/>
                          </a:solidFill>
                          <a:latin typeface="+mn-lt"/>
                          <a:ea typeface="+mn-ea"/>
                          <a:cs typeface="+mn-cs"/>
                        </a:rPr>
                      </a:br>
                      <a:r>
                        <a:rPr lang="en-US" sz="1800" i="0" kern="1200" dirty="0" smtClean="0">
                          <a:solidFill>
                            <a:schemeClr val="dk1"/>
                          </a:solidFill>
                          <a:latin typeface="+mn-lt"/>
                          <a:ea typeface="+mn-ea"/>
                          <a:cs typeface="+mn-cs"/>
                        </a:rPr>
                        <a:t>and recognition</a:t>
                      </a:r>
                      <a:br>
                        <a:rPr lang="en-US" sz="1800" i="0" kern="1200" dirty="0" smtClean="0">
                          <a:solidFill>
                            <a:schemeClr val="dk1"/>
                          </a:solidFill>
                          <a:latin typeface="+mn-lt"/>
                          <a:ea typeface="+mn-ea"/>
                          <a:cs typeface="+mn-cs"/>
                        </a:rPr>
                      </a:br>
                      <a:endParaRPr lang="id-ID" sz="1600" b="1" dirty="0" smtClean="0">
                        <a:effectLst/>
                        <a:latin typeface="Geometr212 BkCn BT" panose="020B0603020204020204" pitchFamily="34" charset="0"/>
                      </a:endParaRPr>
                    </a:p>
                  </a:txBody>
                  <a:tcPr marL="12649" marR="12649" marT="0" marB="0" anchor="ctr"/>
                </a:tc>
                <a:tc>
                  <a:txBody>
                    <a:bodyPr/>
                    <a:lstStyle/>
                    <a:p>
                      <a:pPr algn="ctr">
                        <a:lnSpc>
                          <a:spcPct val="150000"/>
                        </a:lnSpc>
                        <a:spcAft>
                          <a:spcPts val="0"/>
                        </a:spcAft>
                      </a:pPr>
                      <a:r>
                        <a:rPr lang="nn-NO" sz="1600" dirty="0" smtClean="0">
                          <a:effectLst/>
                          <a:latin typeface="Geometr212 BkCn BT" panose="020B0603020204020204" pitchFamily="34" charset="0"/>
                        </a:rPr>
                        <a:t>Akurasi dengan crossroad</a:t>
                      </a:r>
                      <a:r>
                        <a:rPr lang="nn-NO" sz="1600" baseline="0" dirty="0" smtClean="0">
                          <a:effectLst/>
                          <a:latin typeface="Geometr212 BkCn BT" panose="020B0603020204020204" pitchFamily="34" charset="0"/>
                        </a:rPr>
                        <a:t> dataset </a:t>
                      </a:r>
                      <a:r>
                        <a:rPr lang="en-US" sz="1800" i="0" kern="1200" dirty="0" smtClean="0">
                          <a:solidFill>
                            <a:schemeClr val="dk1"/>
                          </a:solidFill>
                          <a:latin typeface="+mn-lt"/>
                          <a:ea typeface="+mn-ea"/>
                          <a:cs typeface="+mn-cs"/>
                        </a:rPr>
                        <a:t>98.7%, 99.2%, and 97.6% </a:t>
                      </a:r>
                      <a:r>
                        <a:rPr lang="en-US" sz="1800" i="0" kern="1200" dirty="0" err="1" smtClean="0">
                          <a:solidFill>
                            <a:schemeClr val="dk1"/>
                          </a:solidFill>
                          <a:latin typeface="+mn-lt"/>
                          <a:ea typeface="+mn-ea"/>
                          <a:cs typeface="+mn-cs"/>
                        </a:rPr>
                        <a:t>untuk</a:t>
                      </a:r>
                      <a:r>
                        <a:rPr lang="en-US" sz="1800" i="0" kern="1200" dirty="0" smtClean="0">
                          <a:solidFill>
                            <a:schemeClr val="dk1"/>
                          </a:solidFill>
                          <a:latin typeface="+mn-lt"/>
                          <a:ea typeface="+mn-ea"/>
                          <a:cs typeface="+mn-cs"/>
                        </a:rPr>
                        <a:t> plate detection, character</a:t>
                      </a:r>
                      <a:br>
                        <a:rPr lang="en-US" sz="1800" i="0" kern="1200" dirty="0" smtClean="0">
                          <a:solidFill>
                            <a:schemeClr val="dk1"/>
                          </a:solidFill>
                          <a:latin typeface="+mn-lt"/>
                          <a:ea typeface="+mn-ea"/>
                          <a:cs typeface="+mn-cs"/>
                        </a:rPr>
                      </a:br>
                      <a:r>
                        <a:rPr lang="en-US" sz="1800" i="0" kern="1200" dirty="0" smtClean="0">
                          <a:solidFill>
                            <a:schemeClr val="dk1"/>
                          </a:solidFill>
                          <a:latin typeface="+mn-lt"/>
                          <a:ea typeface="+mn-ea"/>
                          <a:cs typeface="+mn-cs"/>
                        </a:rPr>
                        <a:t>segmentation, </a:t>
                      </a:r>
                      <a:r>
                        <a:rPr lang="en-US" sz="1800" i="0" kern="1200" dirty="0" err="1" smtClean="0">
                          <a:solidFill>
                            <a:schemeClr val="dk1"/>
                          </a:solidFill>
                          <a:latin typeface="+mn-lt"/>
                          <a:ea typeface="+mn-ea"/>
                          <a:cs typeface="+mn-cs"/>
                        </a:rPr>
                        <a:t>dan</a:t>
                      </a:r>
                      <a:r>
                        <a:rPr lang="en-US" sz="1800" i="0" kern="1200" dirty="0" smtClean="0">
                          <a:solidFill>
                            <a:schemeClr val="dk1"/>
                          </a:solidFill>
                          <a:latin typeface="+mn-lt"/>
                          <a:ea typeface="+mn-ea"/>
                          <a:cs typeface="+mn-cs"/>
                        </a:rPr>
                        <a:t> plate recognition</a:t>
                      </a:r>
                      <a:br>
                        <a:rPr lang="en-US" sz="1800" i="0" kern="1200" dirty="0" smtClean="0">
                          <a:solidFill>
                            <a:schemeClr val="dk1"/>
                          </a:solidFill>
                          <a:latin typeface="+mn-lt"/>
                          <a:ea typeface="+mn-ea"/>
                          <a:cs typeface="+mn-cs"/>
                        </a:rPr>
                      </a:br>
                      <a:endParaRPr lang="nn-NO" sz="1600" dirty="0" smtClean="0">
                        <a:effectLst/>
                        <a:latin typeface="Geometr212 BkCn BT" panose="020B0603020204020204" pitchFamily="34" charset="0"/>
                      </a:endParaRPr>
                    </a:p>
                  </a:txBody>
                  <a:tcPr marL="12649" marR="12649" marT="0" marB="0" anchor="ctr"/>
                </a:tc>
              </a:tr>
              <a:tr h="398786">
                <a:tc>
                  <a:txBody>
                    <a:bodyPr/>
                    <a:lstStyle/>
                    <a:p>
                      <a:pPr algn="ctr">
                        <a:lnSpc>
                          <a:spcPct val="150000"/>
                        </a:lnSpc>
                        <a:spcAft>
                          <a:spcPts val="0"/>
                        </a:spcAft>
                      </a:pPr>
                      <a:r>
                        <a:rPr lang="en-US" sz="2000" b="1" kern="1200" dirty="0" err="1" smtClean="0">
                          <a:solidFill>
                            <a:schemeClr val="lt1"/>
                          </a:solidFill>
                          <a:latin typeface="+mn-lt"/>
                          <a:ea typeface="+mn-ea"/>
                          <a:cs typeface="+mn-cs"/>
                        </a:rPr>
                        <a:t>N.Abirami</a:t>
                      </a:r>
                      <a:r>
                        <a:rPr lang="en-US" sz="2000" b="1" kern="1200" dirty="0" smtClean="0">
                          <a:solidFill>
                            <a:schemeClr val="lt1"/>
                          </a:solidFill>
                          <a:latin typeface="+mn-lt"/>
                          <a:ea typeface="+mn-ea"/>
                          <a:cs typeface="+mn-cs"/>
                        </a:rPr>
                        <a:t>, </a:t>
                      </a:r>
                      <a:r>
                        <a:rPr lang="en-US" sz="2000" b="1" kern="1200" dirty="0" err="1" smtClean="0">
                          <a:solidFill>
                            <a:schemeClr val="lt1"/>
                          </a:solidFill>
                          <a:latin typeface="+mn-lt"/>
                          <a:ea typeface="+mn-ea"/>
                          <a:cs typeface="+mn-cs"/>
                        </a:rPr>
                        <a:t>Dr.J.S</a:t>
                      </a:r>
                      <a:r>
                        <a:rPr lang="en-US" sz="2000" b="1" kern="1200" dirty="0" smtClean="0">
                          <a:solidFill>
                            <a:schemeClr val="lt1"/>
                          </a:solidFill>
                          <a:latin typeface="+mn-lt"/>
                          <a:ea typeface="+mn-ea"/>
                          <a:cs typeface="+mn-cs"/>
                        </a:rPr>
                        <a:t> </a:t>
                      </a:r>
                      <a:r>
                        <a:rPr lang="en-US" sz="2000" b="1" kern="1200" dirty="0" err="1" smtClean="0">
                          <a:solidFill>
                            <a:schemeClr val="lt1"/>
                          </a:solidFill>
                          <a:latin typeface="+mn-lt"/>
                          <a:ea typeface="+mn-ea"/>
                          <a:cs typeface="+mn-cs"/>
                        </a:rPr>
                        <a:t>Leena</a:t>
                      </a:r>
                      <a:r>
                        <a:rPr lang="en-US" sz="2000" b="1" kern="1200" dirty="0" smtClean="0">
                          <a:solidFill>
                            <a:schemeClr val="lt1"/>
                          </a:solidFill>
                          <a:latin typeface="+mn-lt"/>
                          <a:ea typeface="+mn-ea"/>
                          <a:cs typeface="+mn-cs"/>
                        </a:rPr>
                        <a:t> Jasmine </a:t>
                      </a:r>
                      <a:endParaRPr lang="id-ID" sz="2000" dirty="0" smtClean="0">
                        <a:effectLst/>
                        <a:latin typeface="Geometr212 BkCn BT" panose="020B0603020204020204" pitchFamily="34" charset="0"/>
                      </a:endParaRPr>
                    </a:p>
                  </a:txBody>
                  <a:tcPr marL="12649" marR="12649" marT="0" marB="0" anchor="ctr">
                    <a:solidFill>
                      <a:srgbClr val="7AB8BF"/>
                    </a:solidFill>
                  </a:tcPr>
                </a:tc>
                <a:tc>
                  <a:txBody>
                    <a:bodyPr/>
                    <a:lstStyle/>
                    <a:p>
                      <a:pPr algn="ctr">
                        <a:lnSpc>
                          <a:spcPct val="150000"/>
                        </a:lnSpc>
                        <a:spcAft>
                          <a:spcPts val="0"/>
                        </a:spcAft>
                      </a:pPr>
                      <a:r>
                        <a:rPr lang="en-US" sz="1600" b="1" dirty="0" err="1" smtClean="0">
                          <a:solidFill>
                            <a:srgbClr val="F7443D"/>
                          </a:solidFill>
                          <a:effectLst/>
                          <a:latin typeface="Geometr212 BkCn BT" panose="020B0603020204020204" pitchFamily="34" charset="0"/>
                          <a:ea typeface="MS Mincho"/>
                          <a:cs typeface="Times New Roman" panose="02020603050405020304" pitchFamily="18" charset="0"/>
                        </a:rPr>
                        <a:t>Kendaraan</a:t>
                      </a:r>
                      <a:endParaRPr lang="en-US" sz="1600" b="1" dirty="0">
                        <a:solidFill>
                          <a:srgbClr val="F7443D"/>
                        </a:solidFill>
                        <a:effectLst/>
                        <a:latin typeface="Geometr212 BkCn BT" panose="020B0603020204020204" pitchFamily="34" charset="0"/>
                        <a:ea typeface="MS Mincho"/>
                        <a:cs typeface="Times New Roman" panose="02020603050405020304" pitchFamily="18" charset="0"/>
                      </a:endParaRPr>
                    </a:p>
                  </a:txBody>
                  <a:tcPr marL="12649" marR="12649" marT="0" marB="0" anchor="ctr"/>
                </a:tc>
                <a:tc>
                  <a:txBody>
                    <a:bodyPr/>
                    <a:lstStyle/>
                    <a:p>
                      <a:pPr algn="ctr">
                        <a:lnSpc>
                          <a:spcPct val="150000"/>
                        </a:lnSpc>
                        <a:spcAft>
                          <a:spcPts val="0"/>
                        </a:spcAft>
                      </a:pPr>
                      <a:r>
                        <a:rPr lang="en-US" sz="1800" i="0" kern="1200" dirty="0" smtClean="0">
                          <a:solidFill>
                            <a:schemeClr val="dk1"/>
                          </a:solidFill>
                          <a:latin typeface="Geometr212 BkCn BT" pitchFamily="34" charset="0"/>
                          <a:ea typeface="+mn-ea"/>
                          <a:cs typeface="+mn-cs"/>
                        </a:rPr>
                        <a:t>Accurate Vehicle Number Plate </a:t>
                      </a:r>
                      <a:r>
                        <a:rPr lang="en-US" sz="1800" i="0" kern="1200" dirty="0" err="1" smtClean="0">
                          <a:solidFill>
                            <a:schemeClr val="dk1"/>
                          </a:solidFill>
                          <a:latin typeface="Geometr212 BkCn BT" pitchFamily="34" charset="0"/>
                          <a:ea typeface="+mn-ea"/>
                          <a:cs typeface="+mn-cs"/>
                        </a:rPr>
                        <a:t>Regognition</a:t>
                      </a:r>
                      <a:r>
                        <a:rPr lang="en-US" sz="1800" i="0" kern="1200" dirty="0" smtClean="0">
                          <a:solidFill>
                            <a:schemeClr val="dk1"/>
                          </a:solidFill>
                          <a:latin typeface="Geometr212 BkCn BT" pitchFamily="34" charset="0"/>
                          <a:ea typeface="+mn-ea"/>
                          <a:cs typeface="+mn-cs"/>
                        </a:rPr>
                        <a:t> And Real Time Identification Using Raspberry Pi.</a:t>
                      </a:r>
                    </a:p>
                    <a:p>
                      <a:pPr algn="ctr">
                        <a:lnSpc>
                          <a:spcPct val="150000"/>
                        </a:lnSpc>
                        <a:spcAft>
                          <a:spcPts val="0"/>
                        </a:spcAft>
                      </a:pPr>
                      <a:endParaRPr lang="en-US" sz="1600" i="0" dirty="0">
                        <a:effectLst/>
                        <a:latin typeface="Geometr212 BkCn BT" pitchFamily="34" charset="0"/>
                      </a:endParaRPr>
                    </a:p>
                  </a:txBody>
                  <a:tcPr marL="12649" marR="12649" marT="0" marB="0" anchor="ctr"/>
                </a:tc>
                <a:tc>
                  <a:txBody>
                    <a:bodyPr/>
                    <a:lstStyle/>
                    <a:p>
                      <a:pPr algn="ctr">
                        <a:lnSpc>
                          <a:spcPct val="150000"/>
                        </a:lnSpc>
                        <a:spcAft>
                          <a:spcPts val="0"/>
                        </a:spcAft>
                      </a:pPr>
                      <a:r>
                        <a:rPr lang="en-US" sz="1600" dirty="0" smtClean="0">
                          <a:effectLst/>
                          <a:latin typeface="Geometr212 BkCn BT" panose="020B0603020204020204" pitchFamily="34" charset="0"/>
                          <a:ea typeface="MS Mincho"/>
                          <a:cs typeface="Times New Roman" panose="02020603050405020304" pitchFamily="18" charset="0"/>
                        </a:rPr>
                        <a:t>2018</a:t>
                      </a:r>
                      <a:endParaRPr lang="en-US" sz="1600" dirty="0">
                        <a:effectLst/>
                        <a:latin typeface="Geometr212 BkCn BT" panose="020B0603020204020204" pitchFamily="34" charset="0"/>
                        <a:ea typeface="MS Mincho"/>
                        <a:cs typeface="Times New Roman" panose="02020603050405020304" pitchFamily="18" charset="0"/>
                      </a:endParaRPr>
                    </a:p>
                  </a:txBody>
                  <a:tcPr marL="12649" marR="12649" marT="0" marB="0" anchor="ctr"/>
                </a:tc>
                <a:tc>
                  <a:txBody>
                    <a:bodyPr/>
                    <a:lstStyle/>
                    <a:p>
                      <a:pPr algn="ctr">
                        <a:lnSpc>
                          <a:spcPct val="150000"/>
                        </a:lnSpc>
                        <a:spcAft>
                          <a:spcPts val="0"/>
                        </a:spcAft>
                      </a:pPr>
                      <a:r>
                        <a:rPr lang="en-US" sz="1600" b="0" dirty="0" smtClean="0">
                          <a:effectLst/>
                          <a:latin typeface="Geometr212 BkCn BT" panose="020B0603020204020204" pitchFamily="34" charset="0"/>
                        </a:rPr>
                        <a:t>ALPR with </a:t>
                      </a:r>
                      <a:r>
                        <a:rPr lang="en-US" sz="1600" b="0" dirty="0" err="1" smtClean="0">
                          <a:effectLst/>
                          <a:latin typeface="Geometr212 BkCn BT" panose="020B0603020204020204" pitchFamily="34" charset="0"/>
                        </a:rPr>
                        <a:t>OpenCV</a:t>
                      </a:r>
                      <a:r>
                        <a:rPr lang="en-US" sz="1600" b="0" dirty="0" smtClean="0">
                          <a:effectLst/>
                          <a:latin typeface="Geometr212 BkCn BT" panose="020B0603020204020204" pitchFamily="34" charset="0"/>
                        </a:rPr>
                        <a:t>, </a:t>
                      </a:r>
                    </a:p>
                    <a:p>
                      <a:pPr algn="ctr">
                        <a:lnSpc>
                          <a:spcPct val="150000"/>
                        </a:lnSpc>
                        <a:spcAft>
                          <a:spcPts val="0"/>
                        </a:spcAft>
                      </a:pPr>
                      <a:r>
                        <a:rPr lang="en-US" sz="1600" b="0" dirty="0" err="1" smtClean="0">
                          <a:effectLst/>
                          <a:latin typeface="Geometr212 BkCn BT" panose="020B0603020204020204" pitchFamily="34" charset="0"/>
                        </a:rPr>
                        <a:t>TesserractOCR</a:t>
                      </a:r>
                      <a:r>
                        <a:rPr lang="en-US" sz="1600" b="0" dirty="0" smtClean="0">
                          <a:effectLst/>
                          <a:latin typeface="Geometr212 BkCn BT" panose="020B0603020204020204" pitchFamily="34" charset="0"/>
                        </a:rPr>
                        <a:t>, Classification</a:t>
                      </a:r>
                      <a:r>
                        <a:rPr lang="en-US" sz="1600" b="0" baseline="0" dirty="0" smtClean="0">
                          <a:effectLst/>
                          <a:latin typeface="Geometr212 BkCn BT" panose="020B0603020204020204" pitchFamily="34" charset="0"/>
                        </a:rPr>
                        <a:t> (CNN)</a:t>
                      </a:r>
                      <a:endParaRPr lang="id-ID" sz="1600" b="1" dirty="0" smtClean="0">
                        <a:effectLst/>
                        <a:latin typeface="Geometr212 BkCn BT" panose="020B0603020204020204" pitchFamily="34" charset="0"/>
                      </a:endParaRPr>
                    </a:p>
                  </a:txBody>
                  <a:tcPr marL="12649" marR="12649" marT="0" marB="0" anchor="ctr"/>
                </a:tc>
                <a:tc>
                  <a:txBody>
                    <a:bodyPr/>
                    <a:lstStyle/>
                    <a:p>
                      <a:pPr algn="ctr">
                        <a:lnSpc>
                          <a:spcPct val="150000"/>
                        </a:lnSpc>
                        <a:spcAft>
                          <a:spcPts val="0"/>
                        </a:spcAft>
                      </a:pPr>
                      <a:r>
                        <a:rPr lang="nn-NO" sz="1600" dirty="0" smtClean="0">
                          <a:effectLst/>
                          <a:latin typeface="Geometr212 BkCn BT" panose="020B0603020204020204" pitchFamily="34" charset="0"/>
                        </a:rPr>
                        <a:t>Akurasi</a:t>
                      </a:r>
                      <a:r>
                        <a:rPr lang="nn-NO" sz="1600" baseline="0" dirty="0" smtClean="0">
                          <a:effectLst/>
                          <a:latin typeface="Geometr212 BkCn BT" panose="020B0603020204020204" pitchFamily="34" charset="0"/>
                        </a:rPr>
                        <a:t> 90%</a:t>
                      </a:r>
                      <a:endParaRPr lang="nn-NO" sz="1600" dirty="0" smtClean="0">
                        <a:effectLst/>
                        <a:latin typeface="Geometr212 BkCn BT" panose="020B0603020204020204" pitchFamily="34" charset="0"/>
                      </a:endParaRPr>
                    </a:p>
                  </a:txBody>
                  <a:tcPr marL="12649" marR="12649" marT="0" marB="0" anchor="ctr"/>
                </a:tc>
              </a:tr>
            </a:tbl>
          </a:graphicData>
        </a:graphic>
      </p:graphicFrame>
    </p:spTree>
    <p:extLst>
      <p:ext uri="{BB962C8B-B14F-4D97-AF65-F5344CB8AC3E}">
        <p14:creationId xmlns:p14="http://schemas.microsoft.com/office/powerpoint/2010/main" xmlns="" val="3548882834"/>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图片 61">
            <a:extLst>
              <a:ext uri="{FF2B5EF4-FFF2-40B4-BE49-F238E27FC236}">
                <a16:creationId xmlns:a16="http://schemas.microsoft.com/office/drawing/2014/main" xmlns="" id="{80F22C5C-F2C7-4ECB-8DBE-0B218291E2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3" name="矩形: 圆角 8">
            <a:extLst>
              <a:ext uri="{FF2B5EF4-FFF2-40B4-BE49-F238E27FC236}">
                <a16:creationId xmlns:a16="http://schemas.microsoft.com/office/drawing/2014/main" xmlns="" id="{6DD460CE-C7A2-4167-85F6-970DBAABFAAB}"/>
              </a:ext>
            </a:extLst>
          </p:cNvPr>
          <p:cNvSpPr/>
          <p:nvPr/>
        </p:nvSpPr>
        <p:spPr>
          <a:xfrm>
            <a:off x="442913" y="5232043"/>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34" name="矩形: 圆角 9">
            <a:extLst>
              <a:ext uri="{FF2B5EF4-FFF2-40B4-BE49-F238E27FC236}">
                <a16:creationId xmlns:a16="http://schemas.microsoft.com/office/drawing/2014/main" xmlns="" id="{0C509314-6185-4AA5-9B2B-28C317A9212E}"/>
              </a:ext>
            </a:extLst>
          </p:cNvPr>
          <p:cNvSpPr/>
          <p:nvPr/>
        </p:nvSpPr>
        <p:spPr>
          <a:xfrm>
            <a:off x="10499725" y="428624"/>
            <a:ext cx="1223962" cy="1159233"/>
          </a:xfrm>
          <a:prstGeom prst="roundRect">
            <a:avLst/>
          </a:prstGeom>
          <a:solidFill>
            <a:srgbClr val="F74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35" name="矩形 6">
            <a:extLst>
              <a:ext uri="{FF2B5EF4-FFF2-40B4-BE49-F238E27FC236}">
                <a16:creationId xmlns:a16="http://schemas.microsoft.com/office/drawing/2014/main" xmlns="" id="{0737C4A3-29D0-4F88-8FB4-616A36653686}"/>
              </a:ext>
            </a:extLst>
          </p:cNvPr>
          <p:cNvSpPr/>
          <p:nvPr/>
        </p:nvSpPr>
        <p:spPr>
          <a:xfrm>
            <a:off x="652158" y="665362"/>
            <a:ext cx="10858500" cy="5575300"/>
          </a:xfrm>
          <a:prstGeom prst="rect">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pic>
        <p:nvPicPr>
          <p:cNvPr id="2050" name="Picture 2" descr="C:\Users\Acer\Downloads\Parkir\Sistem\a.png"/>
          <p:cNvPicPr>
            <a:picLocks noChangeAspect="1" noChangeArrowheads="1"/>
          </p:cNvPicPr>
          <p:nvPr/>
        </p:nvPicPr>
        <p:blipFill>
          <a:blip r:embed="rId3" cstate="print"/>
          <a:srcRect/>
          <a:stretch>
            <a:fillRect/>
          </a:stretch>
        </p:blipFill>
        <p:spPr bwMode="auto">
          <a:xfrm>
            <a:off x="356643" y="1119360"/>
            <a:ext cx="5735021" cy="2396360"/>
          </a:xfrm>
          <a:prstGeom prst="rect">
            <a:avLst/>
          </a:prstGeom>
          <a:noFill/>
        </p:spPr>
      </p:pic>
      <p:pic>
        <p:nvPicPr>
          <p:cNvPr id="2051" name="Picture 3" descr="C:\Users\Acer\Downloads\Parkir\Sistem\a1.png"/>
          <p:cNvPicPr>
            <a:picLocks noChangeAspect="1" noChangeArrowheads="1"/>
          </p:cNvPicPr>
          <p:nvPr/>
        </p:nvPicPr>
        <p:blipFill>
          <a:blip r:embed="rId4" cstate="print"/>
          <a:srcRect/>
          <a:stretch>
            <a:fillRect/>
          </a:stretch>
        </p:blipFill>
        <p:spPr bwMode="auto">
          <a:xfrm>
            <a:off x="422659" y="4017477"/>
            <a:ext cx="5710128" cy="2468660"/>
          </a:xfrm>
          <a:prstGeom prst="rect">
            <a:avLst/>
          </a:prstGeom>
          <a:noFill/>
        </p:spPr>
      </p:pic>
      <p:pic>
        <p:nvPicPr>
          <p:cNvPr id="7" name="Picture 2" descr="C:\Users\Acer\Downloads\Parkir\Sistem\a2.png"/>
          <p:cNvPicPr>
            <a:picLocks noChangeAspect="1" noChangeArrowheads="1"/>
          </p:cNvPicPr>
          <p:nvPr/>
        </p:nvPicPr>
        <p:blipFill>
          <a:blip r:embed="rId5" cstate="print"/>
          <a:srcRect/>
          <a:stretch>
            <a:fillRect/>
          </a:stretch>
        </p:blipFill>
        <p:spPr bwMode="auto">
          <a:xfrm>
            <a:off x="6448098" y="1890084"/>
            <a:ext cx="5444358" cy="2461197"/>
          </a:xfrm>
          <a:prstGeom prst="rect">
            <a:avLst/>
          </a:prstGeom>
          <a:noFill/>
        </p:spPr>
      </p:pic>
      <p:cxnSp>
        <p:nvCxnSpPr>
          <p:cNvPr id="11" name="Straight Arrow Connector 10"/>
          <p:cNvCxnSpPr/>
          <p:nvPr/>
        </p:nvCxnSpPr>
        <p:spPr>
          <a:xfrm flipH="1">
            <a:off x="3135833" y="3452655"/>
            <a:ext cx="1504" cy="659417"/>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051" idx="3"/>
          </p:cNvCxnSpPr>
          <p:nvPr/>
        </p:nvCxnSpPr>
        <p:spPr>
          <a:xfrm flipV="1">
            <a:off x="6132787" y="5202626"/>
            <a:ext cx="3200399" cy="4918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9333186" y="4351283"/>
            <a:ext cx="15767" cy="898635"/>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38" name="矩形 27">
            <a:extLst>
              <a:ext uri="{FF2B5EF4-FFF2-40B4-BE49-F238E27FC236}">
                <a16:creationId xmlns:a16="http://schemas.microsoft.com/office/drawing/2014/main" xmlns="" id="{B7BD40BC-A185-49D7-A78C-87F5F63CBB94}"/>
              </a:ext>
            </a:extLst>
          </p:cNvPr>
          <p:cNvSpPr/>
          <p:nvPr/>
        </p:nvSpPr>
        <p:spPr>
          <a:xfrm>
            <a:off x="5927834" y="488726"/>
            <a:ext cx="5344510" cy="584775"/>
          </a:xfrm>
          <a:prstGeom prst="rect">
            <a:avLst/>
          </a:prstGeom>
          <a:solidFill>
            <a:srgbClr val="FA938E"/>
          </a:solidFill>
        </p:spPr>
        <p:txBody>
          <a:bodyPr wrap="square">
            <a:spAutoFit/>
          </a:bodyPr>
          <a:lstStyle/>
          <a:p>
            <a:pPr algn="ctr"/>
            <a:endParaRPr lang="zh-CN" altLang="en-US" sz="3200" b="1" dirty="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37" name="Rectangle 3">
            <a:extLst>
              <a:ext uri="{FF2B5EF4-FFF2-40B4-BE49-F238E27FC236}">
                <a16:creationId xmlns:a16="http://schemas.microsoft.com/office/drawing/2014/main" xmlns="" id="{F0AC3E60-5ECD-41B9-9873-DAFD31DDF8D4}"/>
              </a:ext>
            </a:extLst>
          </p:cNvPr>
          <p:cNvSpPr/>
          <p:nvPr/>
        </p:nvSpPr>
        <p:spPr>
          <a:xfrm>
            <a:off x="6258899" y="283781"/>
            <a:ext cx="5281455" cy="514165"/>
          </a:xfrm>
          <a:prstGeom prst="rect">
            <a:avLst/>
          </a:prstGeom>
          <a:solidFill>
            <a:srgbClr val="A6CFFC"/>
          </a:solidFill>
        </p:spPr>
        <p:txBody>
          <a:bodyPr wrap="none">
            <a:noAutofit/>
          </a:bodyPr>
          <a:lstStyle/>
          <a:p>
            <a:pPr algn="ctr"/>
            <a:r>
              <a:rPr lang="en-US" altLang="zh-CN" sz="3200" b="1" spc="6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rPr>
              <a:t>KERANGKA PIKIR </a:t>
            </a:r>
            <a:endParaRPr lang="en-US" altLang="zh-CN" sz="3200" b="1" spc="600" dirty="0">
              <a:solidFill>
                <a:schemeClr val="tx1">
                  <a:lumMod val="75000"/>
                  <a:lumOff val="25000"/>
                </a:schemeClr>
              </a:solidFill>
              <a:latin typeface="Microsoft YaHei UI" panose="020B0503020204020204" pitchFamily="34" charset="-122"/>
              <a:ea typeface="Microsoft YaHei UI" panose="020B0503020204020204" pitchFamily="34" charset="-122"/>
              <a:cs typeface="+mn-ea"/>
              <a:sym typeface="+mn-lt"/>
            </a:endParaRPr>
          </a:p>
        </p:txBody>
      </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9" presetClass="entr" presetSubtype="0" fill="hold" nodeType="clickEffect">
                                  <p:stCondLst>
                                    <p:cond delay="0"/>
                                  </p:stCondLst>
                                  <p:childTnLst>
                                    <p:set>
                                      <p:cBhvr>
                                        <p:cTn id="24" dur="1" fill="hold">
                                          <p:stCondLst>
                                            <p:cond delay="0"/>
                                          </p:stCondLst>
                                        </p:cTn>
                                        <p:tgtEl>
                                          <p:spTgt spid="2051"/>
                                        </p:tgtEl>
                                        <p:attrNameLst>
                                          <p:attrName>style.visibility</p:attrName>
                                        </p:attrNameLst>
                                      </p:cBhvr>
                                      <p:to>
                                        <p:strVal val="visible"/>
                                      </p:to>
                                    </p:set>
                                    <p:anim calcmode="lin" valueType="num">
                                      <p:cBhvr>
                                        <p:cTn id="25" dur="1000" fill="hold"/>
                                        <p:tgtEl>
                                          <p:spTgt spid="2051"/>
                                        </p:tgtEl>
                                        <p:attrNameLst>
                                          <p:attrName>ppt_x</p:attrName>
                                        </p:attrNameLst>
                                      </p:cBhvr>
                                      <p:tavLst>
                                        <p:tav tm="0">
                                          <p:val>
                                            <p:strVal val="#ppt_x-.2"/>
                                          </p:val>
                                        </p:tav>
                                        <p:tav tm="100000">
                                          <p:val>
                                            <p:strVal val="#ppt_x"/>
                                          </p:val>
                                        </p:tav>
                                      </p:tavLst>
                                    </p:anim>
                                    <p:anim calcmode="lin" valueType="num">
                                      <p:cBhvr>
                                        <p:cTn id="26" dur="1000" fill="hold"/>
                                        <p:tgtEl>
                                          <p:spTgt spid="2051"/>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051"/>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BE8E91B-7BE9-435D-97BA-259945A18F8C"/>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HeM90qHb5M5aCsAALNWAAAXAAAAdW5pdmVyc2FsL3VuaXZlcnNhbC5wbmftfHlYU9farz32aAcErRYSgaSWVq2VxBglIJDUOtDWqVY9DgRSjCRYIRgQCJChHlvGQLRVoqJE5VhnEKIkQki0QLYaIEKrMSUQyS5EDBA3QxLIdBOwRXvaP+493/fce59PnocnyV7rXev3vusd91575X6+PmLaG7PfmDRp0rRPP1n5xaRJf8dNmjQ58bUpriuv3eif7Pp4JfmLiI8nlTX79bh+vEpdvm75pEkVvDdtMX93/X597yfbkydN8qxz/78CJJ7fNWnSPz75dOXyzYzovvZE3hXqdmdM9Ez01z4ftc47/iWZudOEJd8NSHhj5aw5h1d+cHT2vz77+ptZf3/d+63XTue9/jEm6NS0Vy4F1k96ZUbeJx9c++eg9WSd9G57jf6E6vhSrD7aEA3MC6mkUuzHlgqpZRRODcW49UTg6IiSwzb9+Cb6RLjTNqhnD3wvmOT+02DIl7jti02KWHRhMT0mley++PWKGaHdj5kam1rJLoqe4b706F59STqe5tA67aSMv493erum+0Nb8DL3j73xO1XMhg2c0Z+GPp5orHxzbA7Pk/TBSQ2EBOcNJQtVy+0btHq5rl71BbtfWUw7GSRzujvV3CiiD96aimTmbmA92SQ/9uFjmAjvHFHKGtNk1vah6si9x3hGCEASZA6V1HR9aKD4AWRFas8hR25HtCp0fT5RQTPNme0CEWOhYjB2txYIqWdpLmipbuxPymI1zK4PSemmUZXM0XCr83o5q099JVLUHKs69wBDs/cIHD0jr/kHRNtGb3mxn9oSNoRBKzPsoZ12I8d5fdoGqKIviaS1deOU5TXDdKyUWpfxtEAF9lnZRnlCubUCDTRtlY3e1/MSJOz79MG5CLRr2nv6X+RNwx9ND7izJ3rw+GBn/Ehqd7XrCsOnjuKRpxC1f1rj+V3Nw2GpbhlmiMJP6ZmNA63J4Z5yA/kjopS1FRfuXRiDrYlHyte5Rgum4YJoWbAN8ukzAvSXoocvDhqyYJ/Lh3WVDBaxyo/YYZaaay2m6crp/vwGg8IcWtL0Nhp4LclpNwtI8zoSJQkeODABrLLiq4qTzsmbGOEdCDSPus8xInCOjLTtvFwoalCsIOJpvvwCg7wc8rhN385sLhL5Kj0L2uqPLitZWi2JTy+Ggi9ZtxMeMKytA2xdF49jA9EdGyROp8PoZKsBH1VBG9c6zR9MVInh2kjDjGSmdqEWod0EGgjSDXLztjC5OJop4FnzSQCZpy0XOyysPEOh9XUw84MaASNzbhmuw/lFWGRYjfGqAV4p4TEWqlVu/du7jfYr0LrC4++YeO7yD6b82AWr8sODlZjVXGR+wa05NF80z9AQq9iYRERHe4IsQIH5J9cgt9dbC1UAOceMW93IQrSJ+9c9dsnYWMRVNk0/oLVsA+751G0meiMzuUzM3+Rd0B4iHpXPB1XiXpJzmKQk8figSUH9WB4LsuXWHFFDLMTQVdLb6U5oAGXGIgzi5tYBqa7Lsg2E5H3kq1yzS/QpRXXbiN4qf2Qa0duYSGTPdC05A6kwtliWSjvAPsg+M9E1hTVGg8ID9Db6dokf+TFDArLBwVkiX3N4NNKMlSJB8zs1gvxdIEVjHsgM7Sdr0iROsVENf8uMaT5wFcF4xWVhdfuugBSPv2H8vmFU/Qyrkb/zVsCPi8p8+cD56St+hPllwd7TZShEDQbMCbkCxAOxdDtmZ729wPCtuH1UqhvTg5+X0soaGMEldPjkjqQ4LoRG8SricpbHeXDoVhhfbhyZzgfa+KJ8q78zboMGEPeLBVCGxE+l7WIX8ZYKJeVdik6sYKQx/0CshBX2AyM95HwW5iJKm9q+DGiySP2Vh7kkcA+hQ4owyV+D66qgKiiJ6VVgaDDQBZBdaNuRY2xgWMW8Rc25vWzUW7w94TR5m/xqSP3B2eZaA3zxlFaxY3QPzK39RNwAuQezc6Hg7FJ5PmzOA90A7JD8ncXyQzBYEblrejmv7YrWODBKP9mVoCr3cjE3bCeeK6Mnhzy9ciUbwLwjbyvaCeMqyLMKXlncn8YthEzi9WFWOqsGVvnAGFDfx0fzAJiqptF+OdC4x14B9K2Q+CUizdeZ6TmiQCS47rEfjjzLT3sJ2sPEg31udX5Afs1PGwCFz0IDsWAmVUPNUYHsIiXDk94GEd4o0i1T24nv0YQOfKHoCoEEZtQNVDLCUS6Vshe2ycm5ACIxH6hGrB1bymQyR0/hvgrCN2GO1qcUlX4pCaNh2f6JvsrHb2DmFrZ9I1ZCVcPWKE+4YcZ7U44PY8Uu/heZ0uPBalzndKAJamzqStElv1VKCQOTNFslgWwZ6AC7YGHApGX1CbpKBbeYXyu43sW6QjDly5vEzmFtBVypIcr6qlMKi8EuCz5nOTqaJ+JBiSMLgekCo9gh7mCkw8y+usxYZonQKLMsy1UIrTduj1qX1bPKOU7Qlivqy8iqB2G8pYitxHkI50Cqa51udt6ooGOz/smwMkybPOYpDsWEpNbnXPXDy4VSOYvb+e7qbHE/g0RHkh/D+FFLaHJWfRe9FhqFJbuZGS7emwNSuDvoxdBI/nJsyWk4mcT9mq621GCBFHAZ3S6OJs5D5ZPA4Sh5E+Rxj9VPTRiBUCRPn4LiOVmN0FI/XsCUDnp7catLkVSZzJO8FnwH3sVv/EjtDDSQAA4iVPl8IDaGJQPZuuRqm8M9loVJNScfitcQtWZGOIKs4WjMlnB/Y1qYHGKAZCSPqgGCke6YVpcS6LI4T/K2bXm33plSyAhBIQkD8KIDMUTvFT+K40N+qL86q7ROHM+dBaaClWKWREZP1zgHquesPkQn0O3QUTMrHneWrMlTNsHewEL0csEHIQ7pHdhU4GkwagwXk7aCux/sw3gXmotreV1GNSwQiMs4Zt0eyZYYeOE0AiJRwkonQRkex0F7c4cy5bHFTmIrXY5Vgs+qZVgtiBw+oOIwywuMPQwmXQ1DZ3fZ5WJYOY8uHnVEapWrKo2GvS2s7Cce2/EdYiP9pNgxgB/jbV8gOFd1iazR7R2xT3VdeVjgCtpw0fpiLcfd3g7DeR2kG679VeMr7s/SXZpX3bG88Dv6TPdn8GdjoWvSo/nwv+pQbhngy5hTxnMIbrH78+bGxbS/ub9E3BG/7v70ex+cO9bh8H/Y4V73hXMlyzK7j1GbS1gmNfbTPOE7zd8E+1ZiyfKxjtcsd7dKk0y2QaW2ZMl7PfwG9XTqytTUzWPDfpSPdDzNFlE9Ps1Ip6/eRY1oGKc5+K/tavVGzNiMge/t/sfv/d/89PiRk/5vj0/98XeU2Jck/2+Q+EcQRlt4zYj0Xw8Jrf01Rk17mpaVqopK8z/MWAtCDeQC4HLC4YlRs0ncb8ya5A3L5iMqGY1Tml9o0072CjtYmA28g6gplPX2nh+zha+9l9k8oYh7aW/zWAIEa6ilDd0z/W5zYd6Y3sedrkP7TuPdic2PSRa09XQ/35AY7o0oVizJalJ0rMdFPoeZrTi99wPHqoF5JQyd6Xo/cQPBPjRCvoMgP7zedTX9mGsYxfPDhFgC/XeoyR411xBBabUnM16cY3Ra9j9MsLrL8Q81XalPPgwNXTBmqae+9ZTFW950t624v6qOcq/zBSkE2b5d8WEmt/PMxRjs470vsuP48fSRcPnBpb5BBzzPPS+Gyk60nxuIIRX+V02KVP+/aipVeBQvz970vBzUT308r/Rish5X/hXAGMFf4bv05wRbT9d98CcyKP/4T2eO/vZPsUre8F8/oXD7LLF1pOBrlQAMwXi0f6gPu+xEpbB055j/2/H4qSJLtjculodZafU48ectXFTo3id/ysTV3sWTz/2VkP2DU4InbOBeJ38ap/PeXQT59i+xj37+i+Wk/NVwW+7fvPCnkqm7nD9l/Z+zm/qB7x8giBD2rAiXsZmW9jN5+NG4UVhd2ZWpfyAPnCoj7ztW9EckRSs6MdXx5D9A14abNYOVt55uqydrz8H+MJ35aZ3XubpOTA5QBqKfx460P46gimjtnwF1K7x5IX+w18Kd7zEHi7UnCnOy5yMuxSSH/g/wivtYLH2oNiRTlzsvunuWyyey9zkq5OXbwYE4laHneeUzGDqzkfgaQ1lNdPeDK5FUt/fp2+P/D+hoeSnsfaPU2i8cW+LI6B0Sgdun2rosJ4hLvpS3gUn+/3h+xgJ68nYuG/Ok4WlaTpT+oOXmZK8T7cnKcBEpczfmKX70cakevVWpWUJDUJ4niwUpQw/JvJOy8JJaOKEaEUCSBJYRSm7BZHLDCmLirBVfaijEKsQUPr8BO4/P51ln8wGrf4MBEstTzjyh11tzeTHEKhQq3xrZMTfPSiysMVijOvQWYoGOnMvbTcRPaW0ZIL8JDl4wBE4oTVk5TFVJx065wcj0SJxT0gDTwU9iugs2Pj2djVgm49FHYB+A6oOJ7MFiJdpX+TdX/ffUp9xVa1kZIWWhedZpdI4rxWJ6nHAViOWYt5oRERIjI5wdJeXFQtvAKoVrNLqglIEkf8MFFtOwHVQiPs+MRfGsuQo5TwqAs3kYFBLJYfpVdzznIkbz9idwv12DERcgVYUb0WVCZvdO7rfgQAus94zYAYOVMjI1GySB/ZkhfnK7fBhgBCOU88t8jYmz+DwKLwDF21+xIEsjbooLk3cBNUymomJpXmdS2A/QjR3RCDNSlGuN4izcGPZguG3f8AvTxgS6cklVka6PfMLvQHslvVjcMT2ALAnMI5Hv5VMxcrFIWg4bKRK5byBsJOKz6ud34PtxO/BFUQhArM2fTe5mmHaFdXRZ8+Xk2St6q6EqBgkaGIDqgWU0QXhJ7+ClS/wJrVWpYODFSigwmkddiYqQTK97FMf9ht7OoOzSKMXlw30fE70busCu+ajIwgIFsDjTr4Zb3DIA3AODFLyA2bzdYY4UMAGSyrERqp2wpTTTcwah2uqRIIwJ9NXuvBnp9TVU+nDOasnw1z6l0WH5yWGD9JEA7UZbnJnRvYsoNYi3hxfGqejYDjPDRLFV01x1bpF+FOLxPsgDKm0zzPNpM3lz2AWvpNjJA+qEFyX2S5qG2xbIORzKjvJ01TGMubtmERbgV8thfuCwOHoWGE3kSPD91FmiSF4xJquw5ekZYEbfMtpqEFDzeZnXJErYvBUS53RRvqLUVZook25yN6aFOcQ8MVOz1RUalQVl5RMerFq6cxvRM3s7BkZR5S5Hra6dfqB9AH6YXswI0omZIR0Nk2AHtOKFZTj5nfkdqoFhsbbrEawuhkgNCxVm+NFrugxbXOoqM1CPrFYA19g2gzKGmOhRMgeV38bV2etBrkJHVso3R9VOTPndkudSh/eaJvzFnE+FE3L4pPXyS5L/sSRh1l6hSP/mH4omxpML55rZJqGgvQTzb4VW8TwBc6D3hr6kJpz6Sat65Nh06opUSuP/eZX5v9fh63+QrL+omtlPDyBPhLvQ64daoxmd3/oQcFD6KM9p4Q0NMuAky48+zXhbp5cg3PLoADWRY21T9teaO5ryeIk5vBC8qTf5x6BxQQVhHvQM2H+dRwjJdHHdquxpzNRaO/a9GvZ2IqPOt5kwVa3PAqnj0nKnIJLw+7sFJngweOy4+lFanm77CbU+B6SMd6gPPnfpbUKl40g58327razW2m5cHyHdZMrdwHzXTqRLnsX/qA1QqV2tT+tpiUCuA2o3+RDOlLCkwdG/xzWXiBfb/bwinREHynSHIhCfEqh+8353jzb7WbU+uF7mWVKQYfvYJmab0sFg+G9+xl08DyX7rbeTIrQNPjJLw1AyAP0WqWujhkp7EjN+Km5dziMNlPa0xYwD721Lkw6eFLrLF6JE0usuwUbaBOzRnrbEkVUGEVAO4hfT7RD7gZGsFjvi7KOPzxhiL5q3DtcaWcZYAchyzjmdJgH99YQyuxwnpZ8TZVuNMqetcrqq5nHlWiLCfCwqaKFWP+rQDXdZay5bQj9VCUILvx9XSbpap05xVXlmdVRa+/BbXuFD9/r22HYu4YrctZ9IO5D/IJFH4psrvFUcS2e2klRIQn9F5CyJ5m2kq1epFJuN5U++9YlmuKSSJYtvLIYHPAV5hBIpK10GDWCVYckOUyzkAN4Z6dnAGTVFDuoGxIKLEJ582/ZAJE2xXpH1rkCO3svn7UZCad+XETh+yHFZ6xY3XIXXkbjFGMc0cq8fWVcGUogcDeB+OIHOfLR/ajQzMixzMbvAJSCft/nZLa44sDXMmryvZVhujcwDqhM3hA//vAYPuFWpdU4iZaRR1XXwBgIHwo+XKl0Gpg+IhYEgLAIcBSvpSMjAiCQizsA+A9r4ciEWOLisA2EMyOi/oS8b8mi21HzKnxBZxR7MksIZgxUAosb+gDSrHGgjn+Km+uP4BVR6WUQDbDbYBxlWNXTFLIn2UlAPR++rNdBGSnswr1EDOlBFIMXjiEHEoydzj2LiCw3fwODkeO6DA2SP7zbaqplWGA5kLdRKr/l9xE/k8XA0kYNuUeTIivcx+39T0oayAmpC4SvJ7YzuWG5k9mJaIbDE4WjML/MxJvctCOQssd+ailwbIYnizkgOW5Nku21O0hDxe7CZ8l8Zq7sAvKmCL2EF0eRfzkajC1oWsxtZ3B9AeAl9ZEtJxY1ZysdR7IIk5rM7O1G+AeSgtasV9MW7VLWP+1rWcYtB+FnQHrWvtnFLPnKdU+cjO1qYVjM7gMI9jpmbBfPmgxRYrJnekhPiixPq7IWGhnvpMzl6Sg5wkHUlKey3cUPldGyGy6aZjgHYMqGhAJDsu6+L+Kl8IKAnJmSnHIsutbQMFtKFGd3do6NQ772ue/DESJKxciesWRod4vm7JOh77byhldCoxRoMdsGmgl0rYDhA+/Yy9kr7GUNUGsE5olR2OEyic3XtZUUBFAl+Sj1EfgKZGHP1833fBlgSp93IudNGBbsHth/f40pK20fxZEbBA2e1Ff/iXLGzJ8fY8rsVumGGNemaX10nTHWGXht/XnKBjp1txtR0pIgQTtSecFphJ31JB94R3QQjuDRXxEPO4Ml5Qp4o+xK3GKIXFJlDS6Jmk7YqDMaArM5h1QKgbtz1i9diGAXUuA5Xzq8/sMs226VY/BXdsA9XSCTMcGuFUS0+ltu2EhxuGR2OC2vuzThG127tuaj8ksgrjgkLXTw7kbefPnK5Wdw+YH7XmrnIxdKqAsNWo/Fiaf/Tb9HMOfbjXU+fuSp+ILuXGbK5cM5ee+mTloyj3P0Y36DSbETGYxu7KGD7LGdSqiR8pihXbigdNmyUaPPL+HAz64gO/r06TnQJMu9BOcsUsMXAUbEjdBG/jjqrjmwy78qChYH4B3VUl51yKEQCAmDIH8+fojTMDqpzO/ahPUV1z7z5Y0pNc4XxZ0nPusTPZJQQ5jPvS6syWICU9dvDknHW6q6rv/nVkQfOo141+bLJS1646nhS7ljg3380s8634yC7PenhMxffzoS8oF11/jUj9fPwh9h9SeJnDcNDLp+z1EUxWNoDAONC/3yDwN5L/amz0EWVT1orY4esfQYmI6P7GLW1pbA9bOB2QI8KnX3nGQWJY6JyijzTGt0B7oUGHsHBWKap8CUcZ4f9Vm/uMPcKlSXOLW+4/NHmDFrjbznCvo1KgtOm3iodODI0kTlsHq5DOhaF/7ckHJtrn/74JpVgueXVXJLefUzotCmdrwbNlYrAzDCp6tJzHe0qjl2ldj/EFOoFHIcp8r2EC5aOQiNkiS6fGHzj28re767ZKVrDRD16kVvcuns8iyj84gh907KCMTnc3HhxMe2zc4fGCIM/2yJf17Nk/FZ0xIW74g9Orh7D/mj+FjjubJ3xHMHeo565IYxuglwYVglGfz7XXMIcuNOmOkp9NvT9lIJi7egDUfS+eflm5IqD14449ByHvpdlzNSqV3iFHx41yByGNtVl7LNZniwAKdwcgdOmV04tgpF27solgXBK2hnYfl1FfXmrd56xwiLNKzcASI7t/ToW8yQgxIGVSmY3VqTNoP8GLypWw52BlR+Jxdysf5g0r+TWyHA5x84kHqlqtbCr4yTEQoHQGDIWwfYevli2mCbXWn2UGqJPIskR9TWmuv6TmQ84EV+GWeOJ3kWT1xG9VUgRkt9wambdE3d4ZmhdZmJutX5feCUbybYwr5Lw5OQoZoFxoHfd74OONjbBtuhU+XK+y7+cgpPJRIIc2BhmWFgfC1aXirWw+J2a3JbF8mZYkttViWUMOWWWKtc624iO9mqt8CZpa5jTjEnhz6FcrZAlJ4cnyR/D+IFOz0axw7LRxHjQNQr8Qj7qp6zivoKNRop41kIzVt44v58clrkE5YuOAOEJrRXj2df66PtbgKY421GGxyGo8Q7U2NglnJ8N+7IoYK3HQYWC/C+4K01jj5D1UJIk8MMp98R9A9tP0zk+UaRlWToDTlp2CbkG6ZwZE9JLHTfv0s3XjWJ4XecA/FgpFABu9ECBAMAvUjZyobkd3pObLBjzfPmJ4fMzVbK4m7ltwMHqhat/Vj8K8E+CajFSXqXOSvY4pYghKMZM0+/sRRbQBNu0k0v0WaGA7XxA+BixYi13KSaPQt5FDCq5D58cp2Fvdy0HvMFe3ya3l009xeAqzGh/MlniRzKUwrBg5nzUm/Tari7DbwrtrmHnYOSAZSMEe7eO0d3FoFBsrOPkva8rOrFlviKkMiifBFaRJUTPk6UM727YSuBqSH9iOLPQGlkYDm0TWokdqDKk6lj4m+ufLJDOBTN3c48e+erRkmca+5WWjp1yGLMXlX1kGLuUX9qYtJKrM4GVroThqZ9ySoEB5ZQ2xXnwwCC6lnw7lw+cn90Awur08/uT7VViWRe50LrN61TrnFmkc9D1kHpVEpO3UDa1btXkc79ZobWw+DvPUkYRlPSIiA9wxZMJ67T4TtavqqP8Z5b80+1n0l8A/rBv9m8LO9yIVZ6wWwCC1H78X4HeWhCqjZ64BXHGnU0GW/vTZJmOy6gvi3V/8E3/f1SAwpLM/htCmb1NFm7Nl1nyhYTRUsIyd6Ca5HfDEl1o7Blzp8/dcbwoNdcaT7ZnGmupZk2y19WNUDhCa9jyXAf80/1e/yK/djXwRXndFQZ1Lqk3Z2yZeBx3Mf7VV6ouLPgd9KotQV9Patv8HNEC349+LLfdLb9KVxtD2/7xYsvHXJLW6TCrz/NYveSef2//Jz25jVt87g8TvAp2V8FxGza9gGPS6/KmBCyt5IeLE7LZop70Fre4jaIJW/c8e5WvvAfDiZrE6ccvPheJYid/sohGK6YPLtkycav2/N0pB7/UaILA7t0XnwtHR6a9c0t8I0He9NPml4BfAv7/GfBWOI7gMvcTChR49d+JqlzBjMf8NUBPwgks9fNaFSHx/44iQUAfJDm6SM1SqCDxhPMrTdj6P++UkJjZNlKOiZ+N4/0J4zV3tTd2a8Ki/zM2qwx+OI7TzNE+TH/v32natsibvJiPJuvlBshrmstp2tvWlNXF/LlcQqJfqshLwC8B/98FXC++k2r/pdy+Y9TaXPU8wGpzR+ZPM159WPRiqTi834v5jv/HXyfkGoefn8Bd74RlzgxCSQEws3YCZsPlRCboS+UMzON8V/juTXq+sc+CEPw3Pe019RidDqM6ePf2CYGw8iCDVevE+w5XuNIgk/HaUP7E4vR+PybXHRMP5XYKxuT0c/UEb9Zd7oX64cHEpA/njQn+OmqCTTzcvfIXUp4Dc8e9kuuuTGxaqdgwtjJfRT2HbrFbNTYZXkJ6Cem/AlIbHuweewoRgWQN9bp3NJiHftqgla6MnP/i+O6E4cGVSD3Y7b4/g6d1uB8SoFu87744Q02vGH6ge7JX2F7rddI+VVRaO/vTPw7Vd5Gjp4Qd+AmLE235AxpXPmCpCQIjfrafLG5b8AcErrK4pGL3Qw3lD3xaucWY+A6WuV3v/Kq6ausfhox11f9LQOT0jF8PRTQ76adjiN7OjOrCmhdlXKUoLMZ8JSe8c827gXeex0+R/EHiUV3IWa1BL7XuJaT/IZAwtMoo59AG5z5r2o7RVS+3zb4keUnykuQlyUuSlyQvSV6SvCR5SfKS5CXJS5KXJC9J/lMS9wbqtsFv36uVBAc8t1N++OdNVIJVraQpYd8NKXTxOdh3f7+P0fT9Bny6SZOsbC/BvtfTa1ubI5wTiqX8d78y7eoQDX0vsP3qMbZB/uF/3R78ayrxyAGk7VGve3R1TcdwmVAkHb5CNXdkGm/lAm/z0AhqWEcvOEb1dKHoXLw5xBuy1Lk3jq/p20RvFzeJWala4F2Ec11/Mh+Bk9n7EgW1UEHiWmTv6TzAlxdqZYxN7Udyjqq8THf2bZ1h3cyMVwOSWaqQqr4EHyizWgFwtrto3bsFf/B6eq8BbMaXXBq9HYFPQtXE97l3vandx83wa+3JAqtGfcALz+h3b75ToPTdYVD9TDS7nzB8YUPtr5VdxjXExHT1F7aSAgPLXKNl3YkF+2oc0uihpUn+RnJqrdUok9mCy78a4bSXgYQvrPjQNnDsaAvo12sGC7b1dIZr3GK2Zg39ZG9V5HSZSGV/tX4Nrxio9gPGYOUcenyknNk18uXhKGmq4cEVfm1gVgsj02N35/1y9vBIucFAx+qSkaUUZrP7BQZp8F7518Fs9I/u42fezO4RR9lmiwoMBQqd4d0pdeJ4iUSSMNc6+0aheWMUGv9A7LTsKFTwRTUonJ1rFBujPCN4k12i39swc+nYK6zKkMjvWL1r1AlV77F55YOfhrjkJpyasrCSRyVhpjTcniWTbzscRf0gqyKekUd9Ejj1rLg8qp93KV9pTZrPpQbKT8HR5VNvwipB84LowuUZLkHR9xHRUoQcm05eSMQrBraUZ2xZdtDTh1XQa8XryDD0VlU+L50Zrv1ZrIa4xqiSk310t2qWWT691qvERX4/Dmcuu1zIYyHlTeEFSG17CpdLjw/5PKoei7PWG++MmlGrb1pSwpcBCnD7EcxHhXTM6h/pJxdJETuDiYQ3sdHl7ET06Gy1mVWvgFKW1XTAQviJNTTcyMKGOR0RJik/zNN9PMIsjg/ZRC0OvIt3nO0NipzJodSWyTg/idNXkePuoiLzqPJAQQg/d3lCWOjBYr69o4CeHD7UoDDsX8Q1eIF4oUEpr8uXri4bxafWdvRCUatMdsbMSnPt4fbuubuMmR/UNK273YFz2eHpXOTGjgGt8EYRy7Oosi1+o42RYYJIRfTBPPm9w1FV1xD8op338hTTimsrtTWhITSKGcktrlF0mL9ILS4+WGt0wfMZPu3Fml/rQFWap7ksOK7K5vV4V6XylqvHldHHEYTjbE9U3TPovrqIAnT1eo9iKM2fwlG9i/uQfY0ZMh/tbG5iWC0tg1dtoTi+bhQEquss1kVgAijNemLUXP6NlZMInHsTlYA1oiDhM0d7zpkRQ8+zte7Blqymg7WJ7iOhBh6SeWc5JerK3sGrh9spCunQWfRZQXZUewU9ub2M75IJRLyPAikefND4mJh/K962AlWXsU9HqdeHrJZCmTNlPuSbXGgRm7STiZg8BAsFVZi/oRJnmoV+08ifEzso4YtQTdLVpnQklJJ+DHCfcuR+YYTq3kBL44icZ9znU/WkUMfwUbrPAG/FJnqprdF3aUKa1iUdk9TlmTwbRC5HUsT5/tG9XYJ891p7kyZD1w+yUKkxGskZWJ48bt+hYd6rXiDQoqKYgeFcZYrtYRqM3C1eOKWBvj0sMknCGvF6o6AzmZg4konLus3ItO2Ylg1ZS2rD3WqNB76sVpAvTHlw6a4UucLvS2XYYGOfcUg4yBdSaexeMjJUtrAj2p6NztS6lBv1lnEeYs3hKHZL2wqXMla2Xc7sv6Fvztb2VtfcHVeYHFkyxipsROlen7MHmrkfHLBg+wcqLcldNVp7P98esif95FnLoF7M6z33RCfVVVpSWOq1phvb7tKwM3nv4+VdbXIylxcQzXP9K+u7oJF8Pl8ATDf7JvII89CJwiqlfqf4rla2W/MqjWiyw+QMWMPyo1Hz6nmX0Jk2CPip0w3VYCC95/krzCdCoZAbQNXaMbBcHdm3gXxerjnWy3L5Er9/Wmq8hQSg98kZ+U0fTlnNeQu2u5etU16ij1iEnaNKCjhvOrCXAVfryS6LaIwLWSQXCPmJkQ44M4qI4DQXFnG8C05jZwt4F58oh2semo3aJbS/4VBWNtdJXpK3HF3TvHej4QDWhUdhKNtypVxkW/r9mEm0WGT7Fcp1tqnJ2v2uZpcXSfvFfWTXkHIRf0bBrcD68zeYbTAcn0PjzkmyDT2CvV/aZb9cMO/UQsHbcFGBTrlHYehfYD2xMFZ0DN4A4DpSW8QhKCW3rR7w53j7g/0Z9f4C7ZNkEc/yy238PFcGsBesNAJQfGMw4xJEs5HObPS7TH9IcaYtHBMWekuBQkjCjmufA5NtIVCgiiwWJyz8GbgUm+FxS8Y2X+UPXL6QjmWahIJwjhVmO/PVKV8lheh5jPxJlDOEtlWt3+UWVSWEMWJpWVC6n4rE8axbV1AMXT/EWu9KHh7JY7W8UovXmtSRqzZM3/lRAnlsVuzmCQTf5zpz+kPjs8ZWSbNbLSChPswjIOW3veVx8A3TcxV8MJKbHMM6SSdsVyxPDGtLto3Eczm44U2p6gTKGcs2sKIB8NnwWnWchihCzAdO+QYKXq/etwmkjMmC0ql12rVKRMbj04PonLOMSGJR+xTGjV4r/bAdeeqsmGk7Ky/tzZgzpvFZF+nppj1zx76nvk393GRaO2aY/S6Xj+anbASRdXCwDTa3FGbXnXuNzymbncg7RNs9crkRkycvp7fFmVSXtlQq77ic3bH5CLNFDIISFyz2iRj7v0q7eKVAl0IxBex2imgqRdm7VsZiDFHuYwg3a5JNVaLavt6TRqZ+jaQrMDHEekU7emXQAAuJcSmY3xWvlnyu8+hKddef4JzhhLjOm5cFTektwlDhmNc9Vzt8JXGd0yMZ3jJwrJh801duCSr5HJslHRYsL1V/hCu5A+MgfAnfSR0+DeiAcc3KlQMY9t8WR/PkeopEKomijKhur1LIEvfBBFoDAgfucfVzZZoful2ukq1PY+uZN7non/Ml+nBjiGw9EUf7vt3n6ZtqMxi8GZ2RZ/2F8QvHdjwKMe7xzu8gJY48Q0yRc4LPdN2Ey+QGgyH72boLRhqprYQ64urN0/a4cgkuYWuZ8/pQ1JTqLuxHafbk3lXPxBrH9FNQo1fz4TiAsNdXFVVYbZh3X/OzGE7yVev/tVNDzKVSpP0p5WumNq19DtMA6VWSA5g7U7untNcJmzaueXBnROI1SbwEz24aj4OoIoHQwlsjwTsOHIkijFlD9qMoY8bWUf3RqFX3rxYVFIMRd0sxllWQ/qK4/Dq9ZlFJBbxvdGaOzx080s3amS5ytCMkI5yGIsjnyBUWW73+3XoFvdh94lLcvpkghblul4AHB7t/dD/cd4DdCijJRwb5yugmHGcQR3W/MNJ4aORpNoHpUHntrQh+VGnkK25LkXUDTmbUkr1y80PYU53qCTq+eSzq5tcvD+9ITB1Z9Vs0udR188bCGtp4PHEfKHig1rm8ZHrpjqWL5YJYcBlEPd/VRr6cL+IRDsgVPts7UHIpZMLY+j60MsfUALjuYNbzzgFtgBAFDkCYyw3u073Q5YLNS/rnOZj4jiC8bKt/RrZlR055bu8ghqwh5nDmz3cUNnXthetwZqSjE9nsyj4Uzqdezqe9Xo5HXq0Qt44/LUOy2WRPgqvN5Jy6vR45G22CUxaEr1w7iMkzinrZLgeAjhVdqO+cnZ2Suv1wbfj4ksTW6ylRqbXjPjzPlWte6hHEVqGsRBdYdTWa1bOmR7/TJy1eI5npSgZ7RByrSCm4ct0PRb4SzYuBqrpSdLuFModB5qg00P0qMTz+XSkJFeAyKp2TUSAz/3pm5yT/DaXlvydCbqlGXZnauTG1fXzS7zawB77vEVCrFlrD3JNWuoXao4/ZKm/6NlJEq911zUMN836gst4n2e8PZfhJ4xvBs89Wja+DfwcRphURfkA0GKBZ5ijBgGAsJuDGDTmV3nIVHqtSjkfT9Ef7p7YSforfYgpxRUjhFqi81GgFHx+gJ98Spx9/Drvk9bHFTp7I4nzdx2QyrW1aaatWlh7/W8I1qpKVjCVcNw7at2XY2lMNmIUdVZJC5BoCTX0UWBOrRfNbIOQFBtI14ECw+8DMTbaT+WpBQtV8q8UVReNbyLzwIraNH6shMvSh2mOOAx9zzGkcs266N7oczeN8/jilPLN9zRRsYURQN/SF2qyIrdcKDrE2RJ+LchR6jqfxKbbtPdN3Ia1uTDeaCcLoDE0vQ96y7mHX9rVjLzNnnxhmhAwWy0aKqZwRPueYJ9WvimMDOEz1QWCNvd/ooI26VAdnD5hC10J4F9e/jiXjVZaeh72u2mAGB9hloqMbUirbaKtsCCrSLEWF0xCGPKnhXVumzJxJTUxXRLbOwM5UFbTtMv/d9oUtfDbOxbdYqbD5+yOmuk+Pq+6Zd0Czu6Z3UyR7imFdGFzfCnZj2IeiumeamxLZgzZjB/On4o7DhcfqMjsGSwYN9SlgkJrlLij3hkDfFAR6nqjp3xTpzwDJ1bnzQGKGxgM3zC0tvqoUHt15mSvjYNl+OHaUV/EYXw6wmn4sxl2ePsrw/8l0LV/Rv+mcAyLJo8HuC5ZGKj451X16Znt1iuF9XQJ9e6qvu5w8lf1XFe1QnsAxdK5n7HTUSdkLUpu2Sp7++GbPtxO/bTY9YQN6rDAO3lyxR6rrderV4/V3RU44dhkSV+oKlM515a+Nld7zdwJ+tcG01e57As0lHMfI0OqxsdI+6y2qIDkqhULnVOW3k6fOQRe85b7+6ar1K8s+/vKf/wtQSwMEFAACAAgAd4z3SmigejpNAAAAawAAABsAAAB1bml2ZXJzYWwvdW5pdmVyc2FsLnBuZy54bWyzsa/IzVEoSy0qzszPs1Uy1DNQsrfj5bIpKEoty0wtV6gAihnpGUCAkkKlrZIJErc8M6UkA6jCwNgYIZiRmpmeUWKrZG5uChfUB5oJAFBLAQIAABQAAgAIAESUV0cjtE77+wIAALAIAAAUAAAAAAAAAAEAAAAAAAAAAAB1bml2ZXJzYWwvcGxheWVyLnhtbFBLAQIAABQAAgAIAHeM90qHb5M5aCsAALNWAAAXAAAAAAAAAAAAAAAAAC0DAAB1bml2ZXJzYWwvdW5pdmVyc2FsLnBuZ1BLAQIAABQAAgAIAHeM90pooHo6TQAAAGsAAAAbAAAAAAAAAAEAAAAAAMouAAB1bml2ZXJzYWwvdW5pdmVyc2FsLnBuZy54bWxQSwUGAAAAAAMAAwDQAAAAUC8AAAAA"/>
  <p:tag name="ISPRING_SCORM_ENDPOINT" val="&lt;endpoint&gt;&lt;enable&gt;0&lt;/enable&gt;&lt;lrs&gt;http://&lt;/lrs&gt;&lt;auth&gt;0&lt;/auth&gt;&lt;login&gt;&lt;/login&gt;&lt;password&gt;&lt;/password&gt;&lt;key&gt;&lt;/key&gt;&lt;name&gt;&lt;/name&gt;&lt;email&gt;&lt;/email&gt;&lt;/endpoint&gt;&#10;"/>
  <p:tag name="ISPRING_PRESENTATION_TITLE" val="小清新毕业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14788</TotalTime>
  <Words>768</Words>
  <Application>Microsoft Office PowerPoint</Application>
  <PresentationFormat>Custom</PresentationFormat>
  <Paragraphs>230</Paragraphs>
  <Slides>31</Slides>
  <Notes>28</Notes>
  <HiddenSlides>3</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主题​​</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Acer</cp:lastModifiedBy>
  <cp:revision>676</cp:revision>
  <dcterms:created xsi:type="dcterms:W3CDTF">2018-01-07T13:00:52Z</dcterms:created>
  <dcterms:modified xsi:type="dcterms:W3CDTF">2019-07-08T13:48:45Z</dcterms:modified>
</cp:coreProperties>
</file>